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31"/>
  </p:notesMasterIdLst>
  <p:sldIdLst>
    <p:sldId id="256" r:id="rId2"/>
    <p:sldId id="261" r:id="rId3"/>
    <p:sldId id="258" r:id="rId4"/>
    <p:sldId id="260" r:id="rId5"/>
    <p:sldId id="265" r:id="rId6"/>
    <p:sldId id="266" r:id="rId7"/>
    <p:sldId id="262" r:id="rId8"/>
    <p:sldId id="263" r:id="rId9"/>
    <p:sldId id="264" r:id="rId10"/>
    <p:sldId id="275" r:id="rId11"/>
    <p:sldId id="267" r:id="rId12"/>
    <p:sldId id="268" r:id="rId13"/>
    <p:sldId id="269" r:id="rId14"/>
    <p:sldId id="270" r:id="rId15"/>
    <p:sldId id="272" r:id="rId16"/>
    <p:sldId id="274" r:id="rId17"/>
    <p:sldId id="276" r:id="rId18"/>
    <p:sldId id="277" r:id="rId19"/>
    <p:sldId id="4395" r:id="rId20"/>
    <p:sldId id="282" r:id="rId21"/>
    <p:sldId id="279" r:id="rId22"/>
    <p:sldId id="4397" r:id="rId23"/>
    <p:sldId id="280" r:id="rId24"/>
    <p:sldId id="284" r:id="rId25"/>
    <p:sldId id="4400" r:id="rId26"/>
    <p:sldId id="4399" r:id="rId27"/>
    <p:sldId id="283" r:id="rId28"/>
    <p:sldId id="273"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AC5"/>
    <a:srgbClr val="C3E8E3"/>
    <a:srgbClr val="F5F5F5"/>
    <a:srgbClr val="FF5500"/>
    <a:srgbClr val="FCAA05"/>
    <a:srgbClr val="FAF191"/>
    <a:srgbClr val="E264ED"/>
    <a:srgbClr val="EDB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4127-A933-E493-D296-C4812E234D32}" v="711" dt="2024-10-31T16:36:45.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4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F30A0-DDA6-42F3-95F3-BB9AC6985514}" type="datetimeFigureOut">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D8AE8-5948-4B40-B5E6-B5E4F8E0341B}" type="slidenum">
              <a:t>‹#›</a:t>
            </a:fld>
            <a:endParaRPr lang="en-US"/>
          </a:p>
        </p:txBody>
      </p:sp>
    </p:spTree>
    <p:extLst>
      <p:ext uri="{BB962C8B-B14F-4D97-AF65-F5344CB8AC3E}">
        <p14:creationId xmlns:p14="http://schemas.microsoft.com/office/powerpoint/2010/main" val="1935347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Times New Roman" charset="0"/>
              </a:rPr>
              <a:pPr/>
              <a:t>25</a:t>
            </a:fld>
            <a:endParaRPr lang="en-US" altLang="en-US">
              <a:solidFill>
                <a:srgbClr val="000000"/>
              </a:solidFill>
              <a:latin typeface="Times New Roman" charset="0"/>
            </a:endParaRPr>
          </a:p>
        </p:txBody>
      </p:sp>
      <p:sp>
        <p:nvSpPr>
          <p:cNvPr id="4099" name="Text Box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440388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11/17/2024</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035977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82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60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72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06738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95377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681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61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18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67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8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11/17/2024</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2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11/17/2024</a:t>
            </a:fld>
            <a:endParaRPr lang="en-US"/>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16976979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17" Type="http://schemas.openxmlformats.org/officeDocument/2006/relationships/image" Target="../media/image55.jpeg"/><Relationship Id="rId2" Type="http://schemas.openxmlformats.org/officeDocument/2006/relationships/image" Target="../media/image41.jpeg"/><Relationship Id="rId16" Type="http://schemas.openxmlformats.org/officeDocument/2006/relationships/image" Target="../media/image54.jpeg"/><Relationship Id="rId1" Type="http://schemas.openxmlformats.org/officeDocument/2006/relationships/slideLayout" Target="../slideLayouts/slideLayout1.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5" Type="http://schemas.openxmlformats.org/officeDocument/2006/relationships/image" Target="../media/image53.jpe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1BC79-F80D-6115-7C76-ADE1C80CF976}"/>
              </a:ext>
            </a:extLst>
          </p:cNvPr>
          <p:cNvSpPr>
            <a:spLocks noGrp="1"/>
          </p:cNvSpPr>
          <p:nvPr>
            <p:ph type="ctrTitle"/>
          </p:nvPr>
        </p:nvSpPr>
        <p:spPr>
          <a:xfrm>
            <a:off x="6196382" y="4530511"/>
            <a:ext cx="5112919" cy="852458"/>
          </a:xfrm>
        </p:spPr>
        <p:txBody>
          <a:bodyPr vert="horz" lIns="91440" tIns="45720" rIns="91440" bIns="45720" rtlCol="0" anchor="ctr">
            <a:normAutofit/>
          </a:bodyPr>
          <a:lstStyle/>
          <a:p>
            <a:pPr algn="ctr"/>
            <a:r>
              <a:rPr lang="en-US" sz="4000" b="1" i="1" dirty="0">
                <a:latin typeface="Calibri"/>
                <a:ea typeface="Calibri"/>
                <a:cs typeface="Calibri"/>
              </a:rPr>
              <a:t>MYNTRA ANALYSIS</a:t>
            </a:r>
          </a:p>
        </p:txBody>
      </p:sp>
      <p:pic>
        <p:nvPicPr>
          <p:cNvPr id="18" name="Picture 17">
            <a:extLst>
              <a:ext uri="{FF2B5EF4-FFF2-40B4-BE49-F238E27FC236}">
                <a16:creationId xmlns:a16="http://schemas.microsoft.com/office/drawing/2014/main" id="{6DB56204-04AA-BF0B-7B2F-04EA42302A3C}"/>
              </a:ext>
            </a:extLst>
          </p:cNvPr>
          <p:cNvPicPr>
            <a:picLocks noChangeAspect="1"/>
          </p:cNvPicPr>
          <p:nvPr/>
        </p:nvPicPr>
        <p:blipFill>
          <a:blip r:embed="rId2"/>
          <a:srcRect l="27955" r="28022" b="-4"/>
          <a:stretch/>
        </p:blipFill>
        <p:spPr>
          <a:xfrm>
            <a:off x="20" y="10"/>
            <a:ext cx="6038037" cy="6857990"/>
          </a:xfrm>
          <a:prstGeom prst="rect">
            <a:avLst/>
          </a:prstGeom>
        </p:spPr>
      </p:pic>
      <p:sp>
        <p:nvSpPr>
          <p:cNvPr id="20" name="Rectangle 19">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yntras-new-logo.-Myntra-.-Facebook-1024×576-1 – Dallas Post Tribune">
            <a:extLst>
              <a:ext uri="{FF2B5EF4-FFF2-40B4-BE49-F238E27FC236}">
                <a16:creationId xmlns:a16="http://schemas.microsoft.com/office/drawing/2014/main" id="{F4D858A6-708A-7F2D-7698-1E207C4979CE}"/>
              </a:ext>
            </a:extLst>
          </p:cNvPr>
          <p:cNvPicPr>
            <a:picLocks noChangeAspect="1"/>
          </p:cNvPicPr>
          <p:nvPr/>
        </p:nvPicPr>
        <p:blipFill>
          <a:blip r:embed="rId3"/>
          <a:srcRect l="2065" t="2092" r="1218" b="2664"/>
          <a:stretch/>
        </p:blipFill>
        <p:spPr>
          <a:xfrm>
            <a:off x="6368123" y="96070"/>
            <a:ext cx="5549667" cy="3227216"/>
          </a:xfrm>
          <a:prstGeom prst="rect">
            <a:avLst/>
          </a:prstGeom>
        </p:spPr>
      </p:pic>
      <p:pic>
        <p:nvPicPr>
          <p:cNvPr id="3" name="Picture 2" descr="Myntra unveils latest campaign featuring Hrithik Roshan &amp; Kiara Advani | 1  Indian Television Dot Com">
            <a:extLst>
              <a:ext uri="{FF2B5EF4-FFF2-40B4-BE49-F238E27FC236}">
                <a16:creationId xmlns:a16="http://schemas.microsoft.com/office/drawing/2014/main" id="{43815937-0439-59D5-1FD0-B1D2F2C17B0F}"/>
              </a:ext>
            </a:extLst>
          </p:cNvPr>
          <p:cNvPicPr>
            <a:picLocks noChangeAspect="1"/>
          </p:cNvPicPr>
          <p:nvPr/>
        </p:nvPicPr>
        <p:blipFill>
          <a:blip r:embed="rId4"/>
          <a:stretch>
            <a:fillRect/>
          </a:stretch>
        </p:blipFill>
        <p:spPr>
          <a:xfrm>
            <a:off x="124199" y="101619"/>
            <a:ext cx="5791200" cy="6651521"/>
          </a:xfrm>
          <a:prstGeom prst="rect">
            <a:avLst/>
          </a:prstGeom>
        </p:spPr>
      </p:pic>
      <p:sp>
        <p:nvSpPr>
          <p:cNvPr id="4" name="TextBox 3">
            <a:extLst>
              <a:ext uri="{FF2B5EF4-FFF2-40B4-BE49-F238E27FC236}">
                <a16:creationId xmlns:a16="http://schemas.microsoft.com/office/drawing/2014/main" id="{228583D0-64CF-D729-9586-D164D651E1CA}"/>
              </a:ext>
            </a:extLst>
          </p:cNvPr>
          <p:cNvSpPr txBox="1"/>
          <p:nvPr/>
        </p:nvSpPr>
        <p:spPr>
          <a:xfrm>
            <a:off x="6651551" y="3587213"/>
            <a:ext cx="5239193"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en-US" b="1">
                <a:solidFill>
                  <a:srgbClr val="15171A"/>
                </a:solidFill>
                <a:latin typeface="Calibri"/>
                <a:ea typeface="Calibri"/>
                <a:cs typeface="Calibri"/>
              </a:rPr>
              <a:t>BE EXTRAODINARY EVERY DAY</a:t>
            </a:r>
            <a:endParaRPr lang="en-US"/>
          </a:p>
        </p:txBody>
      </p:sp>
      <p:sp>
        <p:nvSpPr>
          <p:cNvPr id="5" name="TextBox 4">
            <a:extLst>
              <a:ext uri="{FF2B5EF4-FFF2-40B4-BE49-F238E27FC236}">
                <a16:creationId xmlns:a16="http://schemas.microsoft.com/office/drawing/2014/main" id="{379E99E6-8761-65C3-1678-5C2D8A856CED}"/>
              </a:ext>
            </a:extLst>
          </p:cNvPr>
          <p:cNvSpPr txBox="1"/>
          <p:nvPr/>
        </p:nvSpPr>
        <p:spPr>
          <a:xfrm>
            <a:off x="7302499" y="5854700"/>
            <a:ext cx="42869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t>RM. SREESAVITHA </a:t>
            </a:r>
            <a:endParaRPr lang="en-US" dirty="0"/>
          </a:p>
          <a:p>
            <a:pPr algn="r"/>
            <a:r>
              <a:rPr lang="en-US" b="1" dirty="0"/>
              <a:t>BADM-WD-T-B5</a:t>
            </a:r>
          </a:p>
        </p:txBody>
      </p:sp>
    </p:spTree>
    <p:extLst>
      <p:ext uri="{BB962C8B-B14F-4D97-AF65-F5344CB8AC3E}">
        <p14:creationId xmlns:p14="http://schemas.microsoft.com/office/powerpoint/2010/main" val="267529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8F85DF-0813-4395-B141-C2054B8E079D}"/>
              </a:ext>
            </a:extLst>
          </p:cNvPr>
          <p:cNvSpPr txBox="1"/>
          <p:nvPr/>
        </p:nvSpPr>
        <p:spPr>
          <a:xfrm>
            <a:off x="158357" y="126712"/>
            <a:ext cx="5880493" cy="6617195"/>
          </a:xfrm>
          <a:prstGeom prst="rect">
            <a:avLst/>
          </a:prstGeom>
          <a:solidFill>
            <a:schemeClr val="accent4">
              <a:lumMod val="40000"/>
              <a:lumOff val="60000"/>
            </a:schemeClr>
          </a:solidFill>
          <a:ln w="28575">
            <a:solidFill>
              <a:srgbClr val="4472C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4000" b="1" dirty="0">
              <a:solidFill>
                <a:srgbClr val="7030A0"/>
              </a:solidFill>
              <a:latin typeface="Calibri"/>
              <a:ea typeface="Calibri"/>
              <a:cs typeface="Calibri"/>
            </a:endParaRPr>
          </a:p>
          <a:p>
            <a:pPr algn="ctr"/>
            <a:r>
              <a:rPr lang="en-US" sz="4000" b="1" dirty="0">
                <a:solidFill>
                  <a:srgbClr val="7030A0"/>
                </a:solidFill>
                <a:latin typeface="Calibri"/>
                <a:ea typeface="Calibri"/>
                <a:cs typeface="Calibri"/>
              </a:rPr>
              <a:t>INVENTORY MANAGEMENT</a:t>
            </a:r>
            <a:endParaRPr lang="en-US" dirty="0">
              <a:solidFill>
                <a:srgbClr val="7030A0"/>
              </a:solidFill>
            </a:endParaRPr>
          </a:p>
          <a:p>
            <a:pPr algn="ctr"/>
            <a:endParaRPr lang="en-US" sz="4000" b="1" dirty="0">
              <a:latin typeface="Calibri"/>
              <a:ea typeface="Calibri"/>
              <a:cs typeface="Calibri"/>
            </a:endParaRPr>
          </a:p>
          <a:p>
            <a:pPr algn="ctr"/>
            <a:r>
              <a:rPr lang="en-US" sz="2800" b="1" dirty="0">
                <a:latin typeface="Calibri"/>
                <a:ea typeface="Calibri"/>
                <a:cs typeface="Arial"/>
              </a:rPr>
              <a:t>Myntra uses real-time tracking, centralized fulfillment centers, and demand forecasting to manage stock levels and meet customer demand. </a:t>
            </a:r>
          </a:p>
          <a:p>
            <a:pPr algn="ctr"/>
            <a:endParaRPr lang="en-US" sz="2800" b="1" dirty="0">
              <a:latin typeface="Calibri"/>
              <a:ea typeface="Calibri"/>
              <a:cs typeface="Arial"/>
            </a:endParaRPr>
          </a:p>
          <a:p>
            <a:pPr algn="ctr"/>
            <a:endParaRPr lang="en-US" sz="4000" b="1" dirty="0">
              <a:solidFill>
                <a:srgbClr val="000000"/>
              </a:solidFill>
              <a:latin typeface="Calibri"/>
              <a:ea typeface="Calibri"/>
              <a:cs typeface="Calibri"/>
            </a:endParaRPr>
          </a:p>
          <a:p>
            <a:pPr algn="ctr"/>
            <a:endParaRPr lang="en-US" sz="4000" b="1" dirty="0">
              <a:solidFill>
                <a:srgbClr val="000000"/>
              </a:solidFill>
              <a:latin typeface="Calibri"/>
              <a:ea typeface="Calibri"/>
              <a:cs typeface="Calibri"/>
            </a:endParaRPr>
          </a:p>
          <a:p>
            <a:pPr algn="ctr"/>
            <a:endParaRPr lang="en-US" sz="4000" b="1" dirty="0">
              <a:solidFill>
                <a:srgbClr val="000000"/>
              </a:solidFill>
              <a:latin typeface="Calibri"/>
              <a:ea typeface="Calibri"/>
              <a:cs typeface="Calibri"/>
            </a:endParaRPr>
          </a:p>
        </p:txBody>
      </p:sp>
      <p:sp>
        <p:nvSpPr>
          <p:cNvPr id="3" name="TextBox 2">
            <a:extLst>
              <a:ext uri="{FF2B5EF4-FFF2-40B4-BE49-F238E27FC236}">
                <a16:creationId xmlns:a16="http://schemas.microsoft.com/office/drawing/2014/main" id="{130DCB33-9AD4-6788-2B3E-89F969CE1818}"/>
              </a:ext>
            </a:extLst>
          </p:cNvPr>
          <p:cNvSpPr txBox="1"/>
          <p:nvPr/>
        </p:nvSpPr>
        <p:spPr>
          <a:xfrm>
            <a:off x="6108306" y="129680"/>
            <a:ext cx="5880493" cy="6617196"/>
          </a:xfrm>
          <a:prstGeom prst="rect">
            <a:avLst/>
          </a:prstGeom>
          <a:solidFill>
            <a:schemeClr val="accent3">
              <a:lumMod val="40000"/>
              <a:lumOff val="60000"/>
            </a:schemeClr>
          </a:solidFill>
          <a:ln w="28575">
            <a:solidFill>
              <a:srgbClr val="4472C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4000" b="1">
              <a:latin typeface="Calibri"/>
              <a:ea typeface="Calibri"/>
              <a:cs typeface="Calibri"/>
            </a:endParaRPr>
          </a:p>
          <a:p>
            <a:pPr algn="ctr"/>
            <a:r>
              <a:rPr lang="en-US" sz="4000" b="1" dirty="0">
                <a:solidFill>
                  <a:srgbClr val="7030A0"/>
                </a:solidFill>
                <a:latin typeface="Calibri"/>
                <a:ea typeface="Calibri"/>
                <a:cs typeface="Calibri"/>
              </a:rPr>
              <a:t>MARKETING MANAGEMENT</a:t>
            </a:r>
            <a:endParaRPr lang="en-US" dirty="0">
              <a:solidFill>
                <a:srgbClr val="7030A0"/>
              </a:solidFill>
            </a:endParaRPr>
          </a:p>
          <a:p>
            <a:pPr algn="ctr"/>
            <a:endParaRPr lang="en-US" sz="4000" b="1">
              <a:latin typeface="Calibri"/>
              <a:ea typeface="Calibri"/>
              <a:cs typeface="Calibri"/>
            </a:endParaRPr>
          </a:p>
          <a:p>
            <a:pPr algn="ctr"/>
            <a:r>
              <a:rPr lang="en-US" sz="2800" b="1" dirty="0">
                <a:latin typeface="Calibri"/>
                <a:ea typeface="Calibri"/>
                <a:cs typeface="Calibri"/>
              </a:rPr>
              <a:t>Myntra uses a combination of sponsored and organic digital marketing strategies, including pay-per-click, display ads, retargeting, and ad extensions.</a:t>
            </a:r>
          </a:p>
          <a:p>
            <a:pPr algn="ctr"/>
            <a:endParaRPr lang="en-US" sz="2800" b="1">
              <a:latin typeface="Calibri"/>
              <a:ea typeface="Calibri"/>
              <a:cs typeface="Calibri"/>
            </a:endParaRPr>
          </a:p>
          <a:p>
            <a:pPr algn="ctr"/>
            <a:endParaRPr lang="en-US" sz="2800" b="1">
              <a:latin typeface="Calibri"/>
              <a:ea typeface="Calibri"/>
              <a:cs typeface="Calibri"/>
            </a:endParaRPr>
          </a:p>
          <a:p>
            <a:pPr algn="ctr"/>
            <a:endParaRPr lang="en-US" sz="2800" b="1">
              <a:latin typeface="Calibri"/>
              <a:ea typeface="Calibri"/>
              <a:cs typeface="Calibri"/>
            </a:endParaRPr>
          </a:p>
          <a:p>
            <a:pPr algn="ctr"/>
            <a:endParaRPr lang="en-US" sz="2000" b="1">
              <a:latin typeface="Calibri"/>
              <a:ea typeface="Calibri"/>
              <a:cs typeface="Calibri"/>
            </a:endParaRPr>
          </a:p>
          <a:p>
            <a:pPr algn="ctr"/>
            <a:endParaRPr lang="en-US" sz="2000" b="1" dirty="0">
              <a:latin typeface="Calibri"/>
              <a:ea typeface="Calibri"/>
              <a:cs typeface="Calibri"/>
            </a:endParaRPr>
          </a:p>
        </p:txBody>
      </p:sp>
      <p:pic>
        <p:nvPicPr>
          <p:cNvPr id="4" name="Picture 3" descr="Warehouse Inventory Management Guide ...">
            <a:extLst>
              <a:ext uri="{FF2B5EF4-FFF2-40B4-BE49-F238E27FC236}">
                <a16:creationId xmlns:a16="http://schemas.microsoft.com/office/drawing/2014/main" id="{35163A3D-CED2-A537-6F92-14047949F3AD}"/>
              </a:ext>
            </a:extLst>
          </p:cNvPr>
          <p:cNvPicPr>
            <a:picLocks noChangeAspect="1"/>
          </p:cNvPicPr>
          <p:nvPr/>
        </p:nvPicPr>
        <p:blipFill>
          <a:blip r:embed="rId2"/>
          <a:stretch>
            <a:fillRect/>
          </a:stretch>
        </p:blipFill>
        <p:spPr>
          <a:xfrm>
            <a:off x="1533525" y="4925563"/>
            <a:ext cx="3028950" cy="1500989"/>
          </a:xfrm>
          <a:prstGeom prst="rect">
            <a:avLst/>
          </a:prstGeom>
        </p:spPr>
      </p:pic>
      <p:pic>
        <p:nvPicPr>
          <p:cNvPr id="5" name="Picture 4" descr="MARKETING MANAGEMENT">
            <a:extLst>
              <a:ext uri="{FF2B5EF4-FFF2-40B4-BE49-F238E27FC236}">
                <a16:creationId xmlns:a16="http://schemas.microsoft.com/office/drawing/2014/main" id="{37E214AB-265A-788A-664C-FAE8F2D0873F}"/>
              </a:ext>
            </a:extLst>
          </p:cNvPr>
          <p:cNvPicPr>
            <a:picLocks noChangeAspect="1"/>
          </p:cNvPicPr>
          <p:nvPr/>
        </p:nvPicPr>
        <p:blipFill>
          <a:blip r:embed="rId3"/>
          <a:stretch>
            <a:fillRect/>
          </a:stretch>
        </p:blipFill>
        <p:spPr>
          <a:xfrm>
            <a:off x="7527925" y="4922388"/>
            <a:ext cx="3244850" cy="1501494"/>
          </a:xfrm>
          <a:prstGeom prst="rect">
            <a:avLst/>
          </a:prstGeom>
        </p:spPr>
      </p:pic>
    </p:spTree>
    <p:extLst>
      <p:ext uri="{BB962C8B-B14F-4D97-AF65-F5344CB8AC3E}">
        <p14:creationId xmlns:p14="http://schemas.microsoft.com/office/powerpoint/2010/main" val="18836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ano-Hologram Created; A 3-D World At Our Fingertips http://ift.tt ...">
            <a:extLst>
              <a:ext uri="{FF2B5EF4-FFF2-40B4-BE49-F238E27FC236}">
                <a16:creationId xmlns:a16="http://schemas.microsoft.com/office/drawing/2014/main" id="{AE97FC0D-BDC9-1E1A-A157-F5BB7A51421D}"/>
              </a:ext>
            </a:extLst>
          </p:cNvPr>
          <p:cNvPicPr>
            <a:picLocks noChangeAspect="1"/>
          </p:cNvPicPr>
          <p:nvPr/>
        </p:nvPicPr>
        <p:blipFill>
          <a:blip r:embed="rId2"/>
          <a:stretch>
            <a:fillRect/>
          </a:stretch>
        </p:blipFill>
        <p:spPr>
          <a:xfrm>
            <a:off x="9413206" y="1728458"/>
            <a:ext cx="2685845" cy="3921471"/>
          </a:xfrm>
          <a:prstGeom prst="rect">
            <a:avLst/>
          </a:prstGeom>
        </p:spPr>
      </p:pic>
      <p:sp>
        <p:nvSpPr>
          <p:cNvPr id="7" name="TextBox 6">
            <a:extLst>
              <a:ext uri="{FF2B5EF4-FFF2-40B4-BE49-F238E27FC236}">
                <a16:creationId xmlns:a16="http://schemas.microsoft.com/office/drawing/2014/main" id="{D1D4232F-1B8B-032A-EB8D-A3B1700C60DF}"/>
              </a:ext>
            </a:extLst>
          </p:cNvPr>
          <p:cNvSpPr txBox="1"/>
          <p:nvPr/>
        </p:nvSpPr>
        <p:spPr>
          <a:xfrm>
            <a:off x="1128879" y="165470"/>
            <a:ext cx="8198243" cy="78582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rgbClr val="7030A0"/>
                </a:solidFill>
                <a:latin typeface="Calibri"/>
                <a:ea typeface="Calibri"/>
                <a:cs typeface="Calibri"/>
              </a:rPr>
              <a:t>TECHNOLOGY UTILIZATION</a:t>
            </a:r>
            <a:endParaRPr lang="en-US" sz="4400" dirty="0">
              <a:solidFill>
                <a:srgbClr val="7030A0"/>
              </a:solidFill>
            </a:endParaRPr>
          </a:p>
        </p:txBody>
      </p:sp>
      <p:graphicFrame>
        <p:nvGraphicFramePr>
          <p:cNvPr id="8" name="Table 7">
            <a:extLst>
              <a:ext uri="{FF2B5EF4-FFF2-40B4-BE49-F238E27FC236}">
                <a16:creationId xmlns:a16="http://schemas.microsoft.com/office/drawing/2014/main" id="{8CE1DBC6-CF75-302C-0DE1-6DB5B8D218DC}"/>
              </a:ext>
            </a:extLst>
          </p:cNvPr>
          <p:cNvGraphicFramePr>
            <a:graphicFrameLocks noGrp="1"/>
          </p:cNvGraphicFramePr>
          <p:nvPr>
            <p:extLst>
              <p:ext uri="{D42A27DB-BD31-4B8C-83A1-F6EECF244321}">
                <p14:modId xmlns:p14="http://schemas.microsoft.com/office/powerpoint/2010/main" val="3244817211"/>
              </p:ext>
            </p:extLst>
          </p:nvPr>
        </p:nvGraphicFramePr>
        <p:xfrm>
          <a:off x="90129" y="1138903"/>
          <a:ext cx="9233962" cy="5439525"/>
        </p:xfrm>
        <a:graphic>
          <a:graphicData uri="http://schemas.openxmlformats.org/drawingml/2006/table">
            <a:tbl>
              <a:tblPr firstRow="1" bandRow="1">
                <a:tableStyleId>{5C22544A-7EE6-4342-B048-85BDC9FD1C3A}</a:tableStyleId>
              </a:tblPr>
              <a:tblGrid>
                <a:gridCol w="2816565">
                  <a:extLst>
                    <a:ext uri="{9D8B030D-6E8A-4147-A177-3AD203B41FA5}">
                      <a16:colId xmlns:a16="http://schemas.microsoft.com/office/drawing/2014/main" val="1980021807"/>
                    </a:ext>
                  </a:extLst>
                </a:gridCol>
                <a:gridCol w="6417397">
                  <a:extLst>
                    <a:ext uri="{9D8B030D-6E8A-4147-A177-3AD203B41FA5}">
                      <a16:colId xmlns:a16="http://schemas.microsoft.com/office/drawing/2014/main" val="1667646549"/>
                    </a:ext>
                  </a:extLst>
                </a:gridCol>
              </a:tblGrid>
              <a:tr h="863600">
                <a:tc>
                  <a:txBody>
                    <a:bodyPr/>
                    <a:lstStyle/>
                    <a:p>
                      <a:pPr algn="ctr"/>
                      <a:r>
                        <a:rPr lang="en-US" sz="2000" b="1">
                          <a:solidFill>
                            <a:schemeClr val="tx1"/>
                          </a:solidFill>
                          <a:latin typeface="Calibri"/>
                        </a:rPr>
                        <a:t>Augmented Reality (AR) &amp; Virtual Reality (VR)</a:t>
                      </a: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solidFill>
                      <a:schemeClr val="tx2">
                        <a:lumMod val="10000"/>
                        <a:lumOff val="90000"/>
                      </a:schemeClr>
                    </a:solidFill>
                  </a:tcPr>
                </a:tc>
                <a:tc>
                  <a:txBody>
                    <a:bodyPr/>
                    <a:lstStyle/>
                    <a:p>
                      <a:pPr algn="ctr"/>
                      <a:r>
                        <a:rPr lang="en-US" sz="1800">
                          <a:solidFill>
                            <a:schemeClr val="tx1"/>
                          </a:solidFill>
                          <a:latin typeface="Calibri"/>
                        </a:rPr>
                        <a:t>To provide a Personalized shopping experience like Virtually Try-on different clothing.</a:t>
                      </a:r>
                    </a:p>
                  </a:txBody>
                  <a:tcPr anchor="ctr">
                    <a:lnL w="12700">
                      <a:solidFill>
                        <a:schemeClr val="tx1"/>
                      </a:solidFill>
                    </a:lnL>
                    <a:lnR w="12700">
                      <a:solidFill>
                        <a:schemeClr val="tx1"/>
                      </a:solidFill>
                    </a:lnR>
                    <a:lnT w="12700">
                      <a:solidFill>
                        <a:schemeClr val="tx1"/>
                      </a:solidFill>
                    </a:lnT>
                    <a:solidFill>
                      <a:schemeClr val="tx2">
                        <a:lumMod val="10000"/>
                        <a:lumOff val="90000"/>
                      </a:schemeClr>
                    </a:solidFill>
                  </a:tcPr>
                </a:tc>
                <a:extLst>
                  <a:ext uri="{0D108BD9-81ED-4DB2-BD59-A6C34878D82A}">
                    <a16:rowId xmlns:a16="http://schemas.microsoft.com/office/drawing/2014/main" val="1990095891"/>
                  </a:ext>
                </a:extLst>
              </a:tr>
              <a:tr h="912478">
                <a:tc>
                  <a:txBody>
                    <a:bodyPr/>
                    <a:lstStyle/>
                    <a:p>
                      <a:pPr algn="ctr"/>
                      <a:r>
                        <a:rPr lang="en-US" sz="2000" b="1">
                          <a:solidFill>
                            <a:schemeClr val="tx1"/>
                          </a:solidFill>
                          <a:latin typeface="Calibri"/>
                        </a:rPr>
                        <a:t>AI &amp; Machine Learning</a:t>
                      </a:r>
                    </a:p>
                  </a:txBody>
                  <a:tcPr anchor="ctr">
                    <a:lnL w="12700" cap="flat" cmpd="sng" algn="ctr">
                      <a:solidFill>
                        <a:schemeClr val="tx1"/>
                      </a:solidFill>
                      <a:prstDash val="solid"/>
                      <a:round/>
                      <a:headEnd type="none" w="med" len="med"/>
                      <a:tailEnd type="none" w="med" len="med"/>
                    </a:lnL>
                    <a:lnR w="12700">
                      <a:solidFill>
                        <a:schemeClr val="tx1"/>
                      </a:solidFill>
                    </a:lnR>
                    <a:solidFill>
                      <a:schemeClr val="bg1"/>
                    </a:solidFill>
                  </a:tcPr>
                </a:tc>
                <a:tc>
                  <a:txBody>
                    <a:bodyPr/>
                    <a:lstStyle/>
                    <a:p>
                      <a:pPr algn="ctr"/>
                      <a:r>
                        <a:rPr lang="en-US" sz="1800" b="1">
                          <a:solidFill>
                            <a:schemeClr val="tx1"/>
                          </a:solidFill>
                          <a:latin typeface="Calibri"/>
                        </a:rPr>
                        <a:t>To improve product search and recommendation algorithms based on customer search by scanning digital space to know what customers likes.</a:t>
                      </a:r>
                    </a:p>
                  </a:txBody>
                  <a:tcPr anchor="ctr">
                    <a:lnL w="12700">
                      <a:solidFill>
                        <a:schemeClr val="tx1"/>
                      </a:solidFill>
                    </a:lnL>
                    <a:lnR w="12700">
                      <a:solidFill>
                        <a:schemeClr val="tx1"/>
                      </a:solidFill>
                    </a:lnR>
                    <a:solidFill>
                      <a:schemeClr val="bg1"/>
                    </a:solidFill>
                  </a:tcPr>
                </a:tc>
                <a:extLst>
                  <a:ext uri="{0D108BD9-81ED-4DB2-BD59-A6C34878D82A}">
                    <a16:rowId xmlns:a16="http://schemas.microsoft.com/office/drawing/2014/main" val="2213120491"/>
                  </a:ext>
                </a:extLst>
              </a:tr>
              <a:tr h="724982">
                <a:tc>
                  <a:txBody>
                    <a:bodyPr/>
                    <a:lstStyle/>
                    <a:p>
                      <a:pPr algn="ctr"/>
                      <a:r>
                        <a:rPr lang="en-US" sz="2000" b="1">
                          <a:solidFill>
                            <a:schemeClr val="tx1"/>
                          </a:solidFill>
                          <a:latin typeface="Calibri"/>
                        </a:rPr>
                        <a:t>Chatbot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lumMod val="10000"/>
                        <a:lumOff val="90000"/>
                      </a:schemeClr>
                    </a:solidFill>
                  </a:tcPr>
                </a:tc>
                <a:tc>
                  <a:txBody>
                    <a:bodyPr/>
                    <a:lstStyle/>
                    <a:p>
                      <a:pPr algn="ctr"/>
                      <a:r>
                        <a:rPr lang="en-US" sz="1800" b="1">
                          <a:solidFill>
                            <a:schemeClr val="tx1"/>
                          </a:solidFill>
                          <a:latin typeface="Calibri"/>
                        </a:rPr>
                        <a:t>Al-powered chatbot to provide customized suggestions.</a:t>
                      </a:r>
                    </a:p>
                  </a:txBody>
                  <a:tcPr anchor="ctr">
                    <a:lnL w="12700" cap="flat" cmpd="sng" algn="ctr">
                      <a:solidFill>
                        <a:schemeClr val="tx1"/>
                      </a:solidFill>
                      <a:prstDash val="solid"/>
                      <a:round/>
                      <a:headEnd type="none" w="med" len="med"/>
                      <a:tailEnd type="none" w="med" len="med"/>
                    </a:lnL>
                    <a:lnR w="12700">
                      <a:solidFill>
                        <a:schemeClr val="tx1"/>
                      </a:solidFill>
                    </a:lnR>
                    <a:solidFill>
                      <a:schemeClr val="tx2">
                        <a:lumMod val="10000"/>
                        <a:lumOff val="90000"/>
                      </a:schemeClr>
                    </a:solidFill>
                  </a:tcPr>
                </a:tc>
                <a:extLst>
                  <a:ext uri="{0D108BD9-81ED-4DB2-BD59-A6C34878D82A}">
                    <a16:rowId xmlns:a16="http://schemas.microsoft.com/office/drawing/2014/main" val="3684588669"/>
                  </a:ext>
                </a:extLst>
              </a:tr>
              <a:tr h="712482">
                <a:tc>
                  <a:txBody>
                    <a:bodyPr/>
                    <a:lstStyle/>
                    <a:p>
                      <a:pPr algn="ctr"/>
                      <a:r>
                        <a:rPr lang="en-US" sz="2000" b="1">
                          <a:solidFill>
                            <a:schemeClr val="tx1"/>
                          </a:solidFill>
                          <a:latin typeface="Calibri"/>
                        </a:rPr>
                        <a:t>ChatGPT-powered search</a:t>
                      </a:r>
                    </a:p>
                  </a:txBody>
                  <a:tcPr anchor="ctr">
                    <a:lnL w="12700" cap="flat" cmpd="sng" algn="ctr">
                      <a:solidFill>
                        <a:schemeClr val="tx1"/>
                      </a:solidFill>
                      <a:prstDash val="solid"/>
                      <a:round/>
                      <a:headEnd type="none" w="med" len="med"/>
                      <a:tailEnd type="none" w="med" len="med"/>
                    </a:lnL>
                    <a:lnR w="12700">
                      <a:solidFill>
                        <a:schemeClr val="tx1"/>
                      </a:solidFill>
                    </a:lnR>
                    <a:solidFill>
                      <a:schemeClr val="bg1"/>
                    </a:solidFill>
                  </a:tcPr>
                </a:tc>
                <a:tc>
                  <a:txBody>
                    <a:bodyPr/>
                    <a:lstStyle/>
                    <a:p>
                      <a:pPr algn="ctr"/>
                      <a:r>
                        <a:rPr lang="en-US" sz="1800" b="1">
                          <a:solidFill>
                            <a:schemeClr val="tx1"/>
                          </a:solidFill>
                          <a:latin typeface="Calibri"/>
                        </a:rPr>
                        <a:t>To enhance product discovery.</a:t>
                      </a:r>
                    </a:p>
                  </a:txBody>
                  <a:tcPr anchor="ctr">
                    <a:lnL w="12700">
                      <a:solidFill>
                        <a:schemeClr val="tx1"/>
                      </a:solidFill>
                    </a:lnL>
                    <a:lnR w="12700">
                      <a:solidFill>
                        <a:schemeClr val="tx1"/>
                      </a:solidFill>
                    </a:lnR>
                    <a:solidFill>
                      <a:schemeClr val="bg1"/>
                    </a:solidFill>
                  </a:tcPr>
                </a:tc>
                <a:extLst>
                  <a:ext uri="{0D108BD9-81ED-4DB2-BD59-A6C34878D82A}">
                    <a16:rowId xmlns:a16="http://schemas.microsoft.com/office/drawing/2014/main" val="3769485299"/>
                  </a:ext>
                </a:extLst>
              </a:tr>
              <a:tr h="674983">
                <a:tc>
                  <a:txBody>
                    <a:bodyPr/>
                    <a:lstStyle/>
                    <a:p>
                      <a:pPr algn="ctr"/>
                      <a:r>
                        <a:rPr lang="en-US" sz="2000" b="1">
                          <a:solidFill>
                            <a:schemeClr val="tx1"/>
                          </a:solidFill>
                          <a:latin typeface="Calibri"/>
                        </a:rPr>
                        <a:t>Druid &amp; Power BI</a:t>
                      </a:r>
                    </a:p>
                  </a:txBody>
                  <a:tcPr anchor="ctr">
                    <a:lnL w="12700" cap="flat" cmpd="sng" algn="ctr">
                      <a:solidFill>
                        <a:schemeClr val="tx1"/>
                      </a:solidFill>
                      <a:prstDash val="solid"/>
                      <a:round/>
                      <a:headEnd type="none" w="med" len="med"/>
                      <a:tailEnd type="none" w="med" len="med"/>
                    </a:lnL>
                    <a:lnR w="12700">
                      <a:solidFill>
                        <a:schemeClr val="tx1"/>
                      </a:solidFill>
                    </a:lnR>
                    <a:solidFill>
                      <a:schemeClr val="tx2">
                        <a:lumMod val="10000"/>
                        <a:lumOff val="90000"/>
                      </a:schemeClr>
                    </a:solidFill>
                  </a:tcPr>
                </a:tc>
                <a:tc>
                  <a:txBody>
                    <a:bodyPr/>
                    <a:lstStyle/>
                    <a:p>
                      <a:pPr algn="ctr"/>
                      <a:r>
                        <a:rPr lang="en-US" sz="1800" b="1">
                          <a:solidFill>
                            <a:schemeClr val="tx1"/>
                          </a:solidFill>
                          <a:latin typeface="Calibri"/>
                        </a:rPr>
                        <a:t>Uses Druid a real-time analytics database &amp; Power BI to visualize real-time traffic data.</a:t>
                      </a:r>
                    </a:p>
                  </a:txBody>
                  <a:tcPr anchor="ctr">
                    <a:lnL w="12700">
                      <a:solidFill>
                        <a:schemeClr val="tx1"/>
                      </a:solidFill>
                    </a:lnL>
                    <a:lnR w="12700">
                      <a:solidFill>
                        <a:schemeClr val="tx1"/>
                      </a:solidFill>
                    </a:lnR>
                    <a:solidFill>
                      <a:schemeClr val="tx2">
                        <a:lumMod val="10000"/>
                        <a:lumOff val="90000"/>
                      </a:schemeClr>
                    </a:solidFill>
                  </a:tcPr>
                </a:tc>
                <a:extLst>
                  <a:ext uri="{0D108BD9-81ED-4DB2-BD59-A6C34878D82A}">
                    <a16:rowId xmlns:a16="http://schemas.microsoft.com/office/drawing/2014/main" val="3309426893"/>
                  </a:ext>
                </a:extLst>
              </a:tr>
              <a:tr h="736599">
                <a:tc>
                  <a:txBody>
                    <a:bodyPr/>
                    <a:lstStyle/>
                    <a:p>
                      <a:pPr lvl="0" algn="ctr">
                        <a:buNone/>
                      </a:pPr>
                      <a:r>
                        <a:rPr lang="en-US" sz="2000" b="1">
                          <a:solidFill>
                            <a:schemeClr val="tx1"/>
                          </a:solidFill>
                          <a:latin typeface="Calibri"/>
                        </a:rPr>
                        <a:t>Cloudflare CDN, </a:t>
                      </a:r>
                      <a:r>
                        <a:rPr lang="en-US" sz="2000" b="1" err="1">
                          <a:solidFill>
                            <a:schemeClr val="tx1"/>
                          </a:solidFill>
                          <a:latin typeface="Calibri"/>
                        </a:rPr>
                        <a:t>Percona</a:t>
                      </a:r>
                      <a:r>
                        <a:rPr lang="en-US" sz="2000" b="1">
                          <a:solidFill>
                            <a:schemeClr val="tx1"/>
                          </a:solidFill>
                          <a:latin typeface="Calibri"/>
                        </a:rPr>
                        <a:t>, Stoplight</a:t>
                      </a:r>
                    </a:p>
                  </a:txBody>
                  <a:tcPr anchor="ctr">
                    <a:lnL w="12700" cap="flat" cmpd="sng" algn="ctr">
                      <a:solidFill>
                        <a:schemeClr val="tx1"/>
                      </a:solidFill>
                      <a:prstDash val="solid"/>
                      <a:round/>
                      <a:headEnd type="none" w="med" len="med"/>
                      <a:tailEnd type="none" w="med" len="med"/>
                    </a:lnL>
                    <a:lnR w="12700">
                      <a:solidFill>
                        <a:schemeClr val="tx1"/>
                      </a:solidFill>
                    </a:lnR>
                    <a:solidFill>
                      <a:schemeClr val="bg1"/>
                    </a:solidFill>
                  </a:tcPr>
                </a:tc>
                <a:tc>
                  <a:txBody>
                    <a:bodyPr/>
                    <a:lstStyle/>
                    <a:p>
                      <a:pPr lvl="0" algn="ctr">
                        <a:buNone/>
                      </a:pPr>
                      <a:r>
                        <a:rPr lang="en-US" sz="1800" b="1">
                          <a:solidFill>
                            <a:schemeClr val="tx1"/>
                          </a:solidFill>
                          <a:latin typeface="Calibri"/>
                        </a:rPr>
                        <a:t>Uses to make website run faster, Peak performance in data management, </a:t>
                      </a:r>
                      <a:r>
                        <a:rPr lang="en-US" sz="1800" b="1" err="1">
                          <a:solidFill>
                            <a:schemeClr val="tx1"/>
                          </a:solidFill>
                          <a:latin typeface="Calibri"/>
                        </a:rPr>
                        <a:t>etc</a:t>
                      </a:r>
                      <a:r>
                        <a:rPr lang="en-US" sz="1800" b="1">
                          <a:solidFill>
                            <a:schemeClr val="tx1"/>
                          </a:solidFill>
                          <a:latin typeface="Calibri"/>
                        </a:rPr>
                        <a:t>,.</a:t>
                      </a:r>
                    </a:p>
                  </a:txBody>
                  <a:tcPr anchor="ctr">
                    <a:lnL w="12700">
                      <a:solidFill>
                        <a:schemeClr val="tx1"/>
                      </a:solidFill>
                    </a:lnL>
                    <a:lnR w="12700">
                      <a:solidFill>
                        <a:schemeClr val="tx1"/>
                      </a:solidFill>
                    </a:lnR>
                    <a:solidFill>
                      <a:schemeClr val="bg1"/>
                    </a:solidFill>
                  </a:tcPr>
                </a:tc>
                <a:extLst>
                  <a:ext uri="{0D108BD9-81ED-4DB2-BD59-A6C34878D82A}">
                    <a16:rowId xmlns:a16="http://schemas.microsoft.com/office/drawing/2014/main" val="3880021688"/>
                  </a:ext>
                </a:extLst>
              </a:tr>
              <a:tr h="812479">
                <a:tc>
                  <a:txBody>
                    <a:bodyPr/>
                    <a:lstStyle/>
                    <a:p>
                      <a:pPr lvl="0" algn="ctr">
                        <a:buNone/>
                      </a:pPr>
                      <a:r>
                        <a:rPr lang="en-US" sz="2000" b="1">
                          <a:solidFill>
                            <a:schemeClr val="tx1"/>
                          </a:solidFill>
                          <a:latin typeface="Calibri"/>
                        </a:rPr>
                        <a:t>Cloud service</a:t>
                      </a:r>
                    </a:p>
                  </a:txBody>
                  <a:tcPr anchor="ctr">
                    <a:lnL w="12700" cap="flat" cmpd="sng" algn="ctr">
                      <a:solidFill>
                        <a:schemeClr val="tx1"/>
                      </a:solidFill>
                      <a:prstDash val="solid"/>
                      <a:round/>
                      <a:headEnd type="none" w="med" len="med"/>
                      <a:tailEnd type="none" w="med" len="med"/>
                    </a:lnL>
                    <a:lnR w="12700">
                      <a:solidFill>
                        <a:schemeClr val="tx1"/>
                      </a:solidFill>
                    </a:lnR>
                    <a:lnB w="12700">
                      <a:solidFill>
                        <a:schemeClr val="tx1"/>
                      </a:solidFill>
                    </a:lnB>
                    <a:solidFill>
                      <a:schemeClr val="tx2">
                        <a:lumMod val="10000"/>
                        <a:lumOff val="90000"/>
                      </a:schemeClr>
                    </a:solidFill>
                  </a:tcPr>
                </a:tc>
                <a:tc>
                  <a:txBody>
                    <a:bodyPr/>
                    <a:lstStyle/>
                    <a:p>
                      <a:pPr lvl="0" algn="ctr">
                        <a:buNone/>
                      </a:pPr>
                      <a:r>
                        <a:rPr lang="en-US" sz="2000" b="1">
                          <a:solidFill>
                            <a:schemeClr val="accent5">
                              <a:lumMod val="76000"/>
                            </a:schemeClr>
                          </a:solidFill>
                          <a:latin typeface="Calibri"/>
                        </a:rPr>
                        <a:t>Microsoft Azure Cloud Platform</a:t>
                      </a:r>
                      <a:r>
                        <a:rPr lang="en-US" sz="1800" b="1">
                          <a:solidFill>
                            <a:schemeClr val="tx1"/>
                          </a:solidFill>
                          <a:latin typeface="Calibri"/>
                        </a:rPr>
                        <a:t> to maintain open source foundations across all stack layers of platform.</a:t>
                      </a:r>
                    </a:p>
                  </a:txBody>
                  <a:tcPr anchor="ctr">
                    <a:lnL w="12700">
                      <a:solidFill>
                        <a:schemeClr val="tx1"/>
                      </a:solidFill>
                    </a:lnL>
                    <a:lnR w="12700">
                      <a:solidFill>
                        <a:schemeClr val="tx1"/>
                      </a:solidFill>
                    </a:lnR>
                    <a:lnB w="12700">
                      <a:solidFill>
                        <a:schemeClr val="tx1"/>
                      </a:solidFill>
                    </a:lnB>
                    <a:solidFill>
                      <a:schemeClr val="tx2">
                        <a:lumMod val="10000"/>
                        <a:lumOff val="90000"/>
                      </a:schemeClr>
                    </a:solidFill>
                  </a:tcPr>
                </a:tc>
                <a:extLst>
                  <a:ext uri="{0D108BD9-81ED-4DB2-BD59-A6C34878D82A}">
                    <a16:rowId xmlns:a16="http://schemas.microsoft.com/office/drawing/2014/main" val="1530567723"/>
                  </a:ext>
                </a:extLst>
              </a:tr>
            </a:tbl>
          </a:graphicData>
        </a:graphic>
      </p:graphicFrame>
    </p:spTree>
    <p:extLst>
      <p:ext uri="{BB962C8B-B14F-4D97-AF65-F5344CB8AC3E}">
        <p14:creationId xmlns:p14="http://schemas.microsoft.com/office/powerpoint/2010/main" val="75737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DE0161-7A26-6CF8-11D2-B083918166AB}"/>
              </a:ext>
            </a:extLst>
          </p:cNvPr>
          <p:cNvSpPr txBox="1"/>
          <p:nvPr/>
        </p:nvSpPr>
        <p:spPr>
          <a:xfrm>
            <a:off x="243683" y="1119370"/>
            <a:ext cx="5814529" cy="5632311"/>
          </a:xfrm>
          <a:prstGeom prst="rect">
            <a:avLst/>
          </a:prstGeom>
          <a:solidFill>
            <a:schemeClr val="accent5">
              <a:lumMod val="75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solidFill>
                <a:srgbClr val="FFFFFF"/>
              </a:solidFill>
              <a:latin typeface="Calibri"/>
              <a:ea typeface="Calibri"/>
              <a:cs typeface="Calibri"/>
            </a:endParaRPr>
          </a:p>
          <a:p>
            <a:pPr marL="342900" indent="-342900">
              <a:buAutoNum type="arabicPeriod"/>
            </a:pPr>
            <a:endParaRPr lang="en-US" sz="2400" b="1">
              <a:solidFill>
                <a:srgbClr val="FFFFFF"/>
              </a:solidFill>
              <a:latin typeface="Calibri"/>
              <a:ea typeface="Calibri"/>
              <a:cs typeface="Calibri"/>
            </a:endParaRPr>
          </a:p>
          <a:p>
            <a:pPr marL="342900" indent="-342900">
              <a:buAutoNum type="arabicPeriod"/>
            </a:pPr>
            <a:r>
              <a:rPr lang="en-US" sz="2400" b="1">
                <a:solidFill>
                  <a:srgbClr val="FFFFFF"/>
                </a:solidFill>
                <a:latin typeface="Calibri"/>
                <a:ea typeface="Calibri"/>
                <a:cs typeface="Calibri"/>
              </a:rPr>
              <a:t>CUSTOMER INSIGHTS </a:t>
            </a:r>
            <a:endParaRPr lang="en-US">
              <a:solidFill>
                <a:srgbClr val="FFFFFF"/>
              </a:solidFill>
            </a:endParaRPr>
          </a:p>
          <a:p>
            <a:r>
              <a:rPr lang="en-US" sz="2400">
                <a:solidFill>
                  <a:srgbClr val="FFFFFF"/>
                </a:solidFill>
                <a:latin typeface="Calibri"/>
                <a:ea typeface="Calibri"/>
                <a:cs typeface="Calibri"/>
              </a:rPr>
              <a:t>   Collects vast amount of data from user interactions, purchase history, and browsing behavior which helps to understand customer preferences and trends.</a:t>
            </a:r>
          </a:p>
          <a:p>
            <a:endParaRPr lang="en-US" sz="2400">
              <a:solidFill>
                <a:srgbClr val="FFFFFF"/>
              </a:solidFill>
              <a:latin typeface="Calibri"/>
              <a:ea typeface="Calibri"/>
              <a:cs typeface="Calibri"/>
            </a:endParaRPr>
          </a:p>
          <a:p>
            <a:r>
              <a:rPr lang="en-US" sz="2400" b="1">
                <a:solidFill>
                  <a:srgbClr val="FFFFFF"/>
                </a:solidFill>
                <a:latin typeface="Calibri"/>
                <a:ea typeface="Calibri"/>
                <a:cs typeface="Calibri"/>
              </a:rPr>
              <a:t>2. INVENTORY MANAGEMENT</a:t>
            </a:r>
          </a:p>
          <a:p>
            <a:r>
              <a:rPr lang="en-US" sz="2400">
                <a:solidFill>
                  <a:srgbClr val="FFFFFF"/>
                </a:solidFill>
                <a:latin typeface="Calibri"/>
                <a:ea typeface="Calibri"/>
                <a:cs typeface="Calibri"/>
              </a:rPr>
              <a:t>   By Analyzing sales data  and market trends Myntra can ensure stock on popular items by optimizing inventory levels and minimizing excess inventory.</a:t>
            </a:r>
          </a:p>
          <a:p>
            <a:endParaRPr lang="en-US" sz="2400">
              <a:solidFill>
                <a:srgbClr val="FFFFFF"/>
              </a:solidFill>
              <a:latin typeface="Calibri"/>
              <a:ea typeface="Calibri"/>
              <a:cs typeface="Calibri"/>
            </a:endParaRPr>
          </a:p>
          <a:p>
            <a:endParaRPr lang="en-US" sz="2400">
              <a:solidFill>
                <a:srgbClr val="FFFFFF"/>
              </a:solidFill>
              <a:latin typeface="Calibri"/>
              <a:ea typeface="Calibri"/>
              <a:cs typeface="Calibri"/>
            </a:endParaRPr>
          </a:p>
        </p:txBody>
      </p:sp>
      <p:sp>
        <p:nvSpPr>
          <p:cNvPr id="5" name="TextBox 4">
            <a:extLst>
              <a:ext uri="{FF2B5EF4-FFF2-40B4-BE49-F238E27FC236}">
                <a16:creationId xmlns:a16="http://schemas.microsoft.com/office/drawing/2014/main" id="{77F33AA7-4D80-E546-32ED-6FED8CF91217}"/>
              </a:ext>
            </a:extLst>
          </p:cNvPr>
          <p:cNvSpPr txBox="1"/>
          <p:nvPr/>
        </p:nvSpPr>
        <p:spPr>
          <a:xfrm>
            <a:off x="6069733" y="1119370"/>
            <a:ext cx="5814529" cy="5632311"/>
          </a:xfrm>
          <a:prstGeom prst="rect">
            <a:avLst/>
          </a:prstGeom>
          <a:noFill/>
          <a:ln>
            <a:solidFill>
              <a:schemeClr val="tx2">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latin typeface="Calibri"/>
              <a:ea typeface="Calibri"/>
              <a:cs typeface="Calibri"/>
            </a:endParaRPr>
          </a:p>
          <a:p>
            <a:endParaRPr lang="en-US" sz="2400" b="1">
              <a:latin typeface="Calibri"/>
              <a:ea typeface="Calibri"/>
              <a:cs typeface="Calibri"/>
            </a:endParaRPr>
          </a:p>
          <a:p>
            <a:r>
              <a:rPr lang="en-US" sz="2400" b="1">
                <a:solidFill>
                  <a:schemeClr val="accent5">
                    <a:lumMod val="49000"/>
                  </a:schemeClr>
                </a:solidFill>
                <a:latin typeface="Calibri"/>
                <a:ea typeface="Calibri"/>
                <a:cs typeface="Calibri"/>
              </a:rPr>
              <a:t>3. SALES FORECASTING </a:t>
            </a:r>
            <a:endParaRPr lang="en-US">
              <a:solidFill>
                <a:schemeClr val="accent5">
                  <a:lumMod val="49000"/>
                </a:schemeClr>
              </a:solidFill>
            </a:endParaRPr>
          </a:p>
          <a:p>
            <a:r>
              <a:rPr lang="en-US" sz="2400">
                <a:solidFill>
                  <a:schemeClr val="accent5">
                    <a:lumMod val="49000"/>
                  </a:schemeClr>
                </a:solidFill>
                <a:latin typeface="Calibri"/>
                <a:ea typeface="Calibri"/>
                <a:cs typeface="Calibri"/>
              </a:rPr>
              <a:t>   Data analytics allows to predict future sales trends, enabling better planning for promotional campaign and seasonal stocks.</a:t>
            </a:r>
          </a:p>
          <a:p>
            <a:endParaRPr lang="en-US" sz="2400">
              <a:solidFill>
                <a:schemeClr val="accent5">
                  <a:lumMod val="49000"/>
                </a:schemeClr>
              </a:solidFill>
              <a:latin typeface="Calibri"/>
              <a:ea typeface="Calibri"/>
              <a:cs typeface="Calibri"/>
            </a:endParaRPr>
          </a:p>
          <a:p>
            <a:endParaRPr lang="en-US" sz="2400">
              <a:solidFill>
                <a:schemeClr val="accent5">
                  <a:lumMod val="49000"/>
                </a:schemeClr>
              </a:solidFill>
              <a:latin typeface="Calibri"/>
              <a:ea typeface="Calibri"/>
              <a:cs typeface="Calibri"/>
            </a:endParaRPr>
          </a:p>
          <a:p>
            <a:endParaRPr lang="en-US" sz="2400">
              <a:solidFill>
                <a:schemeClr val="accent5">
                  <a:lumMod val="49000"/>
                </a:schemeClr>
              </a:solidFill>
              <a:latin typeface="Calibri"/>
              <a:ea typeface="Calibri"/>
              <a:cs typeface="Calibri"/>
            </a:endParaRPr>
          </a:p>
          <a:p>
            <a:r>
              <a:rPr lang="en-US" sz="2400" b="1">
                <a:solidFill>
                  <a:schemeClr val="accent5">
                    <a:lumMod val="49000"/>
                  </a:schemeClr>
                </a:solidFill>
                <a:latin typeface="Calibri"/>
                <a:ea typeface="Calibri"/>
                <a:cs typeface="Calibri"/>
              </a:rPr>
              <a:t>4. PERFORMANCE TRACKING</a:t>
            </a:r>
          </a:p>
          <a:p>
            <a:r>
              <a:rPr lang="en-US" sz="2400" b="1">
                <a:solidFill>
                  <a:schemeClr val="accent5">
                    <a:lumMod val="49000"/>
                  </a:schemeClr>
                </a:solidFill>
                <a:latin typeface="Calibri"/>
                <a:ea typeface="Calibri"/>
                <a:cs typeface="Calibri"/>
              </a:rPr>
              <a:t>   </a:t>
            </a:r>
            <a:r>
              <a:rPr lang="en-US" sz="2400">
                <a:solidFill>
                  <a:schemeClr val="accent5">
                    <a:lumMod val="49000"/>
                  </a:schemeClr>
                </a:solidFill>
                <a:latin typeface="Calibri"/>
                <a:ea typeface="Calibri"/>
                <a:cs typeface="Calibri"/>
              </a:rPr>
              <a:t>It uses analytics to monitor the effectiveness of marketing campaigns, website performance and user management, helping to refine strategies overtime.</a:t>
            </a:r>
            <a:endParaRPr lang="en-US" sz="2400" b="1">
              <a:solidFill>
                <a:schemeClr val="accent5">
                  <a:lumMod val="49000"/>
                </a:schemeClr>
              </a:solidFill>
              <a:latin typeface="Calibri"/>
              <a:ea typeface="Calibri"/>
              <a:cs typeface="Calibri"/>
            </a:endParaRPr>
          </a:p>
          <a:p>
            <a:r>
              <a:rPr lang="en-US" sz="2400">
                <a:latin typeface="Calibri"/>
                <a:ea typeface="Calibri"/>
                <a:cs typeface="Calibri"/>
              </a:rPr>
              <a:t>   </a:t>
            </a:r>
          </a:p>
        </p:txBody>
      </p:sp>
      <p:sp>
        <p:nvSpPr>
          <p:cNvPr id="9" name="TextBox 8">
            <a:extLst>
              <a:ext uri="{FF2B5EF4-FFF2-40B4-BE49-F238E27FC236}">
                <a16:creationId xmlns:a16="http://schemas.microsoft.com/office/drawing/2014/main" id="{236869FC-95FF-175E-54A7-F223726B5E13}"/>
              </a:ext>
            </a:extLst>
          </p:cNvPr>
          <p:cNvSpPr txBox="1"/>
          <p:nvPr/>
        </p:nvSpPr>
        <p:spPr>
          <a:xfrm>
            <a:off x="306341" y="247137"/>
            <a:ext cx="11486163" cy="85004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b="1">
                <a:solidFill>
                  <a:srgbClr val="7030A0"/>
                </a:solidFill>
                <a:latin typeface="Calibri"/>
                <a:ea typeface="Calibri"/>
                <a:cs typeface="Calibri"/>
              </a:rPr>
              <a:t>DATA ANALYTICS</a:t>
            </a:r>
            <a:endParaRPr lang="en-US" sz="2000" b="1">
              <a:solidFill>
                <a:srgbClr val="7030A0"/>
              </a:solidFill>
            </a:endParaRPr>
          </a:p>
        </p:txBody>
      </p:sp>
      <p:pic>
        <p:nvPicPr>
          <p:cNvPr id="3" name="Picture 2" descr="Types of Big Data Analytics and Their ...">
            <a:extLst>
              <a:ext uri="{FF2B5EF4-FFF2-40B4-BE49-F238E27FC236}">
                <a16:creationId xmlns:a16="http://schemas.microsoft.com/office/drawing/2014/main" id="{89A40B86-BFC9-306C-F79D-B6D71BF6B1B2}"/>
              </a:ext>
            </a:extLst>
          </p:cNvPr>
          <p:cNvPicPr>
            <a:picLocks noChangeAspect="1"/>
          </p:cNvPicPr>
          <p:nvPr/>
        </p:nvPicPr>
        <p:blipFill>
          <a:blip r:embed="rId2"/>
          <a:stretch>
            <a:fillRect/>
          </a:stretch>
        </p:blipFill>
        <p:spPr>
          <a:xfrm>
            <a:off x="9358312" y="249237"/>
            <a:ext cx="2530475" cy="1457325"/>
          </a:xfrm>
          <a:prstGeom prst="rect">
            <a:avLst/>
          </a:prstGeom>
        </p:spPr>
      </p:pic>
    </p:spTree>
    <p:extLst>
      <p:ext uri="{BB962C8B-B14F-4D97-AF65-F5344CB8AC3E}">
        <p14:creationId xmlns:p14="http://schemas.microsoft.com/office/powerpoint/2010/main" val="381539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8D5541-7726-BA46-8BFA-BF6AA8D42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a:extLst>
              <a:ext uri="{FF2B5EF4-FFF2-40B4-BE49-F238E27FC236}">
                <a16:creationId xmlns:a16="http://schemas.microsoft.com/office/drawing/2014/main" id="{97F434CF-7503-CE4F-8426-C312C6315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EDBFB2F-FE34-E349-9484-C275FBE31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F6747103-26DE-C441-9AEF-B6F786FC1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CA1FD9-4F46-A79F-5EB4-E0D9BCCAA9A2}"/>
              </a:ext>
            </a:extLst>
          </p:cNvPr>
          <p:cNvSpPr txBox="1"/>
          <p:nvPr/>
        </p:nvSpPr>
        <p:spPr>
          <a:xfrm>
            <a:off x="150580" y="70052"/>
            <a:ext cx="11895946" cy="844483"/>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b="1">
                <a:solidFill>
                  <a:srgbClr val="7030A0"/>
                </a:solidFill>
                <a:latin typeface="Calibri"/>
                <a:ea typeface="Calibri"/>
                <a:cs typeface="Calibri"/>
              </a:rPr>
              <a:t>PERSONALIZATION</a:t>
            </a:r>
            <a:endParaRPr lang="en-US">
              <a:solidFill>
                <a:srgbClr val="7030A0"/>
              </a:solidFill>
            </a:endParaRPr>
          </a:p>
        </p:txBody>
      </p:sp>
      <p:pic>
        <p:nvPicPr>
          <p:cNvPr id="3" name="Picture 2" descr="personalization ">
            <a:extLst>
              <a:ext uri="{FF2B5EF4-FFF2-40B4-BE49-F238E27FC236}">
                <a16:creationId xmlns:a16="http://schemas.microsoft.com/office/drawing/2014/main" id="{2D45F33A-0241-E34B-0AF3-7BBB2A017E4B}"/>
              </a:ext>
            </a:extLst>
          </p:cNvPr>
          <p:cNvPicPr>
            <a:picLocks noChangeAspect="1"/>
          </p:cNvPicPr>
          <p:nvPr/>
        </p:nvPicPr>
        <p:blipFill>
          <a:blip r:embed="rId2"/>
          <a:stretch>
            <a:fillRect/>
          </a:stretch>
        </p:blipFill>
        <p:spPr>
          <a:xfrm>
            <a:off x="452474" y="2020777"/>
            <a:ext cx="808075" cy="873051"/>
          </a:xfrm>
          <a:prstGeom prst="rect">
            <a:avLst/>
          </a:prstGeom>
        </p:spPr>
      </p:pic>
      <p:pic>
        <p:nvPicPr>
          <p:cNvPr id="4" name="Picture 3" descr="craft, knitting, tailor, sewing, knit ">
            <a:extLst>
              <a:ext uri="{FF2B5EF4-FFF2-40B4-BE49-F238E27FC236}">
                <a16:creationId xmlns:a16="http://schemas.microsoft.com/office/drawing/2014/main" id="{E5978718-9A62-B7BD-B699-370D12A9CA46}"/>
              </a:ext>
            </a:extLst>
          </p:cNvPr>
          <p:cNvPicPr>
            <a:picLocks noChangeAspect="1"/>
          </p:cNvPicPr>
          <p:nvPr/>
        </p:nvPicPr>
        <p:blipFill>
          <a:blip r:embed="rId3"/>
          <a:stretch>
            <a:fillRect/>
          </a:stretch>
        </p:blipFill>
        <p:spPr>
          <a:xfrm>
            <a:off x="415850" y="4807690"/>
            <a:ext cx="887227" cy="733645"/>
          </a:xfrm>
          <a:prstGeom prst="rect">
            <a:avLst/>
          </a:prstGeom>
        </p:spPr>
      </p:pic>
      <p:pic>
        <p:nvPicPr>
          <p:cNvPr id="5" name="Picture 4" descr="brush, color, customization, layout, paint, theme ">
            <a:extLst>
              <a:ext uri="{FF2B5EF4-FFF2-40B4-BE49-F238E27FC236}">
                <a16:creationId xmlns:a16="http://schemas.microsoft.com/office/drawing/2014/main" id="{EAC4D743-A0C0-7AB6-3D43-108ED54C6BFD}"/>
              </a:ext>
            </a:extLst>
          </p:cNvPr>
          <p:cNvPicPr>
            <a:picLocks noChangeAspect="1"/>
          </p:cNvPicPr>
          <p:nvPr/>
        </p:nvPicPr>
        <p:blipFill>
          <a:blip r:embed="rId4"/>
          <a:stretch>
            <a:fillRect/>
          </a:stretch>
        </p:blipFill>
        <p:spPr>
          <a:xfrm>
            <a:off x="6127898" y="2025507"/>
            <a:ext cx="1028993" cy="1046711"/>
          </a:xfrm>
          <a:prstGeom prst="rect">
            <a:avLst/>
          </a:prstGeom>
        </p:spPr>
      </p:pic>
      <p:pic>
        <p:nvPicPr>
          <p:cNvPr id="7" name="Picture 6" descr="dynamic, process, stage, transfer, transmission ">
            <a:extLst>
              <a:ext uri="{FF2B5EF4-FFF2-40B4-BE49-F238E27FC236}">
                <a16:creationId xmlns:a16="http://schemas.microsoft.com/office/drawing/2014/main" id="{1C29A43F-4ADE-722D-951E-7C51C0448FF6}"/>
              </a:ext>
            </a:extLst>
          </p:cNvPr>
          <p:cNvPicPr>
            <a:picLocks noChangeAspect="1"/>
          </p:cNvPicPr>
          <p:nvPr/>
        </p:nvPicPr>
        <p:blipFill>
          <a:blip r:embed="rId5"/>
          <a:stretch>
            <a:fillRect/>
          </a:stretch>
        </p:blipFill>
        <p:spPr>
          <a:xfrm>
            <a:off x="6238361" y="4795877"/>
            <a:ext cx="851782" cy="751362"/>
          </a:xfrm>
          <a:prstGeom prst="rect">
            <a:avLst/>
          </a:prstGeom>
        </p:spPr>
      </p:pic>
      <p:sp>
        <p:nvSpPr>
          <p:cNvPr id="8" name="TextBox 7">
            <a:extLst>
              <a:ext uri="{FF2B5EF4-FFF2-40B4-BE49-F238E27FC236}">
                <a16:creationId xmlns:a16="http://schemas.microsoft.com/office/drawing/2014/main" id="{0A584C63-8C3A-9A09-4F5F-187688C9BFFC}"/>
              </a:ext>
            </a:extLst>
          </p:cNvPr>
          <p:cNvSpPr txBox="1"/>
          <p:nvPr/>
        </p:nvSpPr>
        <p:spPr>
          <a:xfrm>
            <a:off x="1449675" y="1289168"/>
            <a:ext cx="4645980" cy="5262979"/>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solidFill>
                  <a:schemeClr val="accent6">
                    <a:lumMod val="49000"/>
                  </a:schemeClr>
                </a:solidFill>
                <a:latin typeface="Calibri"/>
                <a:ea typeface="Calibri"/>
                <a:cs typeface="Calibri"/>
              </a:rPr>
              <a:t>PERSONALIZED RECOMMENDATIONS</a:t>
            </a:r>
          </a:p>
          <a:p>
            <a:pPr algn="ctr"/>
            <a:r>
              <a:rPr lang="en-US" sz="2400">
                <a:solidFill>
                  <a:srgbClr val="7030A0"/>
                </a:solidFill>
                <a:latin typeface="Calibri"/>
                <a:ea typeface="Calibri"/>
                <a:cs typeface="Calibri"/>
              </a:rPr>
              <a:t>Employs machine learning Algorithms to provide personalized product recommendations based on user behavior like past purchase and browsing history.</a:t>
            </a:r>
          </a:p>
          <a:p>
            <a:pPr algn="ctr"/>
            <a:endParaRPr lang="en-US" sz="2400" b="1">
              <a:solidFill>
                <a:srgbClr val="7030A0"/>
              </a:solidFill>
              <a:latin typeface="Calibri"/>
              <a:ea typeface="Calibri"/>
              <a:cs typeface="Calibri"/>
            </a:endParaRPr>
          </a:p>
          <a:p>
            <a:pPr algn="ctr"/>
            <a:r>
              <a:rPr lang="en-US" sz="2400" b="1">
                <a:solidFill>
                  <a:schemeClr val="accent6">
                    <a:lumMod val="49000"/>
                  </a:schemeClr>
                </a:solidFill>
                <a:latin typeface="Calibri"/>
                <a:ea typeface="Calibri"/>
                <a:cs typeface="Calibri"/>
              </a:rPr>
              <a:t>TAILORED MARKETING</a:t>
            </a:r>
          </a:p>
          <a:p>
            <a:pPr algn="ctr"/>
            <a:r>
              <a:rPr lang="en-US" sz="2400">
                <a:solidFill>
                  <a:srgbClr val="7030A0"/>
                </a:solidFill>
                <a:latin typeface="Calibri"/>
                <a:ea typeface="Calibri"/>
                <a:cs typeface="Calibri"/>
              </a:rPr>
              <a:t>Using Segmentation and Targeting, can send personalized email offers and notifications, enhancing customer engagement and conversion rates.</a:t>
            </a:r>
          </a:p>
        </p:txBody>
      </p:sp>
      <p:sp>
        <p:nvSpPr>
          <p:cNvPr id="10" name="TextBox 9">
            <a:extLst>
              <a:ext uri="{FF2B5EF4-FFF2-40B4-BE49-F238E27FC236}">
                <a16:creationId xmlns:a16="http://schemas.microsoft.com/office/drawing/2014/main" id="{26EEFE83-717D-D198-88D0-03A409686997}"/>
              </a:ext>
            </a:extLst>
          </p:cNvPr>
          <p:cNvSpPr txBox="1"/>
          <p:nvPr/>
        </p:nvSpPr>
        <p:spPr>
          <a:xfrm>
            <a:off x="7238511" y="1289167"/>
            <a:ext cx="4645980" cy="5262979"/>
          </a:xfrm>
          <a:prstGeom prst="rect">
            <a:avLst/>
          </a:prstGeom>
          <a:solidFill>
            <a:schemeClr val="accent6">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solidFill>
                  <a:schemeClr val="accent6">
                    <a:lumMod val="49000"/>
                  </a:schemeClr>
                </a:solidFill>
                <a:latin typeface="Calibri"/>
                <a:ea typeface="Calibri"/>
                <a:cs typeface="Calibri"/>
              </a:rPr>
              <a:t>USER - INTERFACE CUSTOMIZATION</a:t>
            </a:r>
            <a:endParaRPr lang="en-US">
              <a:solidFill>
                <a:schemeClr val="accent6">
                  <a:lumMod val="49000"/>
                </a:schemeClr>
              </a:solidFill>
            </a:endParaRPr>
          </a:p>
          <a:p>
            <a:pPr algn="ctr"/>
            <a:r>
              <a:rPr lang="en-US" sz="2400">
                <a:solidFill>
                  <a:srgbClr val="7030A0"/>
                </a:solidFill>
                <a:latin typeface="Calibri"/>
                <a:ea typeface="Calibri"/>
                <a:cs typeface="Calibri"/>
              </a:rPr>
              <a:t>The Platform adjusts its layout and featured products based on individual user preferences, creating a more relevant shopping experience.</a:t>
            </a:r>
          </a:p>
          <a:p>
            <a:pPr algn="ctr"/>
            <a:endParaRPr lang="en-US" sz="2400">
              <a:solidFill>
                <a:srgbClr val="7030A0"/>
              </a:solidFill>
              <a:latin typeface="Calibri"/>
              <a:ea typeface="Calibri"/>
              <a:cs typeface="Calibri"/>
            </a:endParaRPr>
          </a:p>
          <a:p>
            <a:pPr algn="ctr"/>
            <a:r>
              <a:rPr lang="en-US" sz="2400" b="1">
                <a:solidFill>
                  <a:schemeClr val="accent6">
                    <a:lumMod val="49000"/>
                  </a:schemeClr>
                </a:solidFill>
                <a:latin typeface="Calibri"/>
                <a:ea typeface="Calibri"/>
                <a:cs typeface="Calibri"/>
              </a:rPr>
              <a:t>DYNAMIC PRICING</a:t>
            </a:r>
          </a:p>
          <a:p>
            <a:pPr algn="ctr"/>
            <a:r>
              <a:rPr lang="en-US" sz="2400">
                <a:solidFill>
                  <a:srgbClr val="7030A0"/>
                </a:solidFill>
                <a:latin typeface="Calibri"/>
                <a:ea typeface="Calibri"/>
                <a:cs typeface="Calibri"/>
              </a:rPr>
              <a:t>Myntra may implement dynamic pricing strategies that take into account user behavior, demand, and competitor pricing to optimize sales. </a:t>
            </a:r>
          </a:p>
        </p:txBody>
      </p:sp>
      <p:cxnSp>
        <p:nvCxnSpPr>
          <p:cNvPr id="11" name="Straight Arrow Connector 10">
            <a:extLst>
              <a:ext uri="{FF2B5EF4-FFF2-40B4-BE49-F238E27FC236}">
                <a16:creationId xmlns:a16="http://schemas.microsoft.com/office/drawing/2014/main" id="{8426EFFF-68D1-E3F4-77CB-7C4057486E46}"/>
              </a:ext>
            </a:extLst>
          </p:cNvPr>
          <p:cNvCxnSpPr/>
          <p:nvPr/>
        </p:nvCxnSpPr>
        <p:spPr>
          <a:xfrm flipH="1">
            <a:off x="829340" y="2889103"/>
            <a:ext cx="30716" cy="3962398"/>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3E67FF-87A6-1594-F1B4-E530FE9C25F1}"/>
              </a:ext>
            </a:extLst>
          </p:cNvPr>
          <p:cNvCxnSpPr>
            <a:cxnSpLocks/>
          </p:cNvCxnSpPr>
          <p:nvPr/>
        </p:nvCxnSpPr>
        <p:spPr>
          <a:xfrm flipH="1">
            <a:off x="6629991" y="2889103"/>
            <a:ext cx="30716" cy="3962398"/>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8D5541-7726-BA46-8BFA-BF6AA8D42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a:extLst>
              <a:ext uri="{FF2B5EF4-FFF2-40B4-BE49-F238E27FC236}">
                <a16:creationId xmlns:a16="http://schemas.microsoft.com/office/drawing/2014/main" id="{97F434CF-7503-CE4F-8426-C312C6315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EDBFB2F-FE34-E349-9484-C275FBE31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F6747103-26DE-C441-9AEF-B6F786FC1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639021-3466-D216-E3E7-2152C1141B67}"/>
              </a:ext>
            </a:extLst>
          </p:cNvPr>
          <p:cNvSpPr txBox="1"/>
          <p:nvPr/>
        </p:nvSpPr>
        <p:spPr>
          <a:xfrm>
            <a:off x="251305" y="198543"/>
            <a:ext cx="11648212"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ea typeface="Calibri"/>
                <a:cs typeface="Calibri"/>
              </a:rPr>
              <a:t>CHALLENGES AND FUTURE DIRECTIONS</a:t>
            </a:r>
          </a:p>
        </p:txBody>
      </p:sp>
      <p:sp>
        <p:nvSpPr>
          <p:cNvPr id="8" name="TextBox 7">
            <a:extLst>
              <a:ext uri="{FF2B5EF4-FFF2-40B4-BE49-F238E27FC236}">
                <a16:creationId xmlns:a16="http://schemas.microsoft.com/office/drawing/2014/main" id="{2C3A5404-0E60-5B4C-71FC-29B7489BEE4D}"/>
              </a:ext>
            </a:extLst>
          </p:cNvPr>
          <p:cNvSpPr txBox="1"/>
          <p:nvPr/>
        </p:nvSpPr>
        <p:spPr>
          <a:xfrm>
            <a:off x="1211733" y="1465675"/>
            <a:ext cx="3379994" cy="4524315"/>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solidFill>
                  <a:srgbClr val="FF5500"/>
                </a:solidFill>
                <a:latin typeface="Calibri"/>
                <a:ea typeface="Calibri"/>
                <a:cs typeface="Calibri"/>
              </a:rPr>
              <a:t>DATA PRIVACY</a:t>
            </a:r>
          </a:p>
          <a:p>
            <a:pPr algn="ctr"/>
            <a:endParaRPr lang="en-US" sz="3200" b="1">
              <a:latin typeface="Calibri"/>
              <a:ea typeface="Calibri"/>
              <a:cs typeface="Calibri"/>
            </a:endParaRPr>
          </a:p>
          <a:p>
            <a:pPr algn="ctr"/>
            <a:r>
              <a:rPr lang="en-US" sz="2800" b="1">
                <a:latin typeface="Calibri"/>
                <a:ea typeface="Calibri"/>
                <a:cs typeface="Calibri"/>
              </a:rPr>
              <a:t>Balancing personalization with user privacy concerns is critical, especially with increasing regulations around data usage.</a:t>
            </a:r>
          </a:p>
          <a:p>
            <a:pPr algn="ctr"/>
            <a:endParaRPr lang="en-US" sz="2800" b="1">
              <a:latin typeface="Calibri"/>
              <a:ea typeface="Calibri"/>
              <a:cs typeface="Calibri"/>
            </a:endParaRPr>
          </a:p>
        </p:txBody>
      </p:sp>
      <p:sp>
        <p:nvSpPr>
          <p:cNvPr id="9" name="TextBox 8">
            <a:extLst>
              <a:ext uri="{FF2B5EF4-FFF2-40B4-BE49-F238E27FC236}">
                <a16:creationId xmlns:a16="http://schemas.microsoft.com/office/drawing/2014/main" id="{5396564B-6706-3527-E7DA-E299CE6EBFA3}"/>
              </a:ext>
            </a:extLst>
          </p:cNvPr>
          <p:cNvSpPr txBox="1"/>
          <p:nvPr/>
        </p:nvSpPr>
        <p:spPr>
          <a:xfrm>
            <a:off x="8766756" y="1465209"/>
            <a:ext cx="3185064" cy="4531158"/>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solidFill>
                  <a:srgbClr val="FF5500"/>
                </a:solidFill>
                <a:latin typeface="Calibri"/>
                <a:ea typeface="Calibri"/>
                <a:cs typeface="Calibri"/>
              </a:rPr>
              <a:t>ALGORITHM BIAS</a:t>
            </a:r>
            <a:endParaRPr lang="en-US" sz="2800">
              <a:solidFill>
                <a:srgbClr val="FF5500"/>
              </a:solidFill>
            </a:endParaRPr>
          </a:p>
          <a:p>
            <a:pPr algn="ctr"/>
            <a:endParaRPr lang="en-US" sz="2800" b="1">
              <a:latin typeface="Calibri"/>
              <a:ea typeface="Calibri"/>
              <a:cs typeface="Calibri"/>
            </a:endParaRPr>
          </a:p>
          <a:p>
            <a:pPr algn="ctr"/>
            <a:r>
              <a:rPr lang="en-US" sz="2800" b="1">
                <a:latin typeface="Calibri"/>
                <a:ea typeface="Calibri"/>
                <a:cs typeface="Calibri"/>
              </a:rPr>
              <a:t>Ensuring that algorithms do not inadvertently favor certain products or demographics is essential for fairness.</a:t>
            </a:r>
            <a:endParaRPr lang="en-US"/>
          </a:p>
          <a:p>
            <a:pPr algn="ctr"/>
            <a:endParaRPr lang="en-US" sz="2800" b="1">
              <a:latin typeface="Calibri"/>
              <a:ea typeface="Calibri"/>
              <a:cs typeface="Calibri"/>
            </a:endParaRPr>
          </a:p>
        </p:txBody>
      </p:sp>
      <p:sp>
        <p:nvSpPr>
          <p:cNvPr id="10" name="TextBox 9">
            <a:extLst>
              <a:ext uri="{FF2B5EF4-FFF2-40B4-BE49-F238E27FC236}">
                <a16:creationId xmlns:a16="http://schemas.microsoft.com/office/drawing/2014/main" id="{2A98F665-8924-6FCB-5862-243F634E7CF0}"/>
              </a:ext>
            </a:extLst>
          </p:cNvPr>
          <p:cNvSpPr txBox="1"/>
          <p:nvPr/>
        </p:nvSpPr>
        <p:spPr>
          <a:xfrm>
            <a:off x="4673220" y="1471583"/>
            <a:ext cx="3994319" cy="4524315"/>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solidFill>
                  <a:srgbClr val="FF5500"/>
                </a:solidFill>
                <a:latin typeface="Calibri"/>
                <a:ea typeface="Calibri"/>
                <a:cs typeface="Calibri"/>
              </a:rPr>
              <a:t>REAL-TIME ANALYTICS</a:t>
            </a:r>
          </a:p>
          <a:p>
            <a:pPr algn="ctr"/>
            <a:endParaRPr lang="en-US" sz="3200" b="1">
              <a:latin typeface="Calibri"/>
              <a:ea typeface="Calibri"/>
              <a:cs typeface="Calibri"/>
            </a:endParaRPr>
          </a:p>
          <a:p>
            <a:pPr algn="ctr"/>
            <a:r>
              <a:rPr lang="en-US" sz="2800" b="1">
                <a:latin typeface="Calibri"/>
                <a:ea typeface="Calibri"/>
                <a:cs typeface="Calibri"/>
              </a:rPr>
              <a:t>As E-Commerce evolves, real-time analytics will become increasingly important for immediate personalization and inventory adjustments.</a:t>
            </a:r>
          </a:p>
          <a:p>
            <a:pPr algn="ctr"/>
            <a:endParaRPr lang="en-US" sz="2800" b="1">
              <a:latin typeface="Calibri"/>
              <a:ea typeface="Calibri"/>
              <a:cs typeface="Calibri"/>
            </a:endParaRPr>
          </a:p>
          <a:p>
            <a:pPr algn="ctr"/>
            <a:endParaRPr lang="en-US" sz="2800">
              <a:latin typeface="Calibri"/>
              <a:ea typeface="Calibri"/>
              <a:cs typeface="Calibri"/>
            </a:endParaRPr>
          </a:p>
        </p:txBody>
      </p:sp>
      <p:pic>
        <p:nvPicPr>
          <p:cNvPr id="11" name="Picture 10" descr="overcome, fear, overcoming, success, challenges, successful, achievement ">
            <a:extLst>
              <a:ext uri="{FF2B5EF4-FFF2-40B4-BE49-F238E27FC236}">
                <a16:creationId xmlns:a16="http://schemas.microsoft.com/office/drawing/2014/main" id="{F81D9D1A-054A-3889-B638-33806750A1F2}"/>
              </a:ext>
            </a:extLst>
          </p:cNvPr>
          <p:cNvPicPr>
            <a:picLocks noChangeAspect="1"/>
          </p:cNvPicPr>
          <p:nvPr/>
        </p:nvPicPr>
        <p:blipFill>
          <a:blip r:embed="rId2"/>
          <a:stretch>
            <a:fillRect/>
          </a:stretch>
        </p:blipFill>
        <p:spPr>
          <a:xfrm>
            <a:off x="25990" y="1470246"/>
            <a:ext cx="1058530" cy="1277087"/>
          </a:xfrm>
          <a:prstGeom prst="rect">
            <a:avLst/>
          </a:prstGeom>
        </p:spPr>
      </p:pic>
      <p:pic>
        <p:nvPicPr>
          <p:cNvPr id="12" name="Picture 11" descr="arrow, business, challenge, circular, direction, future, road ">
            <a:extLst>
              <a:ext uri="{FF2B5EF4-FFF2-40B4-BE49-F238E27FC236}">
                <a16:creationId xmlns:a16="http://schemas.microsoft.com/office/drawing/2014/main" id="{4D38DA94-588B-BBD9-2F96-B63EE46A2AF0}"/>
              </a:ext>
            </a:extLst>
          </p:cNvPr>
          <p:cNvPicPr>
            <a:picLocks noChangeAspect="1"/>
          </p:cNvPicPr>
          <p:nvPr/>
        </p:nvPicPr>
        <p:blipFill>
          <a:blip r:embed="rId3"/>
          <a:stretch>
            <a:fillRect/>
          </a:stretch>
        </p:blipFill>
        <p:spPr>
          <a:xfrm>
            <a:off x="55527" y="4565502"/>
            <a:ext cx="1082157" cy="1052623"/>
          </a:xfrm>
          <a:prstGeom prst="rect">
            <a:avLst/>
          </a:prstGeom>
        </p:spPr>
      </p:pic>
      <p:pic>
        <p:nvPicPr>
          <p:cNvPr id="13" name="Picture 12" descr="arrow, direction, left, pointer, right ">
            <a:extLst>
              <a:ext uri="{FF2B5EF4-FFF2-40B4-BE49-F238E27FC236}">
                <a16:creationId xmlns:a16="http://schemas.microsoft.com/office/drawing/2014/main" id="{4072D125-A38D-A4B9-3778-12D00D309F87}"/>
              </a:ext>
            </a:extLst>
          </p:cNvPr>
          <p:cNvPicPr>
            <a:picLocks noChangeAspect="1"/>
          </p:cNvPicPr>
          <p:nvPr/>
        </p:nvPicPr>
        <p:blipFill>
          <a:blip r:embed="rId4"/>
          <a:stretch>
            <a:fillRect/>
          </a:stretch>
        </p:blipFill>
        <p:spPr>
          <a:xfrm rot="5400000">
            <a:off x="321340" y="3319130"/>
            <a:ext cx="609600" cy="609600"/>
          </a:xfrm>
          <a:prstGeom prst="rect">
            <a:avLst/>
          </a:prstGeom>
        </p:spPr>
      </p:pic>
    </p:spTree>
    <p:extLst>
      <p:ext uri="{BB962C8B-B14F-4D97-AF65-F5344CB8AC3E}">
        <p14:creationId xmlns:p14="http://schemas.microsoft.com/office/powerpoint/2010/main" val="3005200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2F2B52-10E3-BAD5-27EE-A175A8F482B6}"/>
              </a:ext>
            </a:extLst>
          </p:cNvPr>
          <p:cNvSpPr txBox="1"/>
          <p:nvPr/>
        </p:nvSpPr>
        <p:spPr>
          <a:xfrm>
            <a:off x="749508" y="285373"/>
            <a:ext cx="10805409" cy="6001643"/>
          </a:xfrm>
          <a:prstGeom prst="rect">
            <a:avLst/>
          </a:prstGeom>
          <a:noFill/>
          <a:ln w="57150">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b="1" dirty="0">
                <a:latin typeface="Calibri"/>
                <a:ea typeface="Calibri"/>
                <a:cs typeface="Calibri"/>
              </a:rPr>
              <a:t> </a:t>
            </a:r>
            <a:endParaRPr lang="en-US" sz="4400" b="1" dirty="0">
              <a:solidFill>
                <a:srgbClr val="7030A0"/>
              </a:solidFill>
              <a:latin typeface="Calibri"/>
              <a:ea typeface="Calibri"/>
              <a:cs typeface="Calibri"/>
            </a:endParaRPr>
          </a:p>
          <a:p>
            <a:pPr algn="ctr"/>
            <a:r>
              <a:rPr lang="en-US" sz="4800" b="1" dirty="0">
                <a:solidFill>
                  <a:srgbClr val="7030A0"/>
                </a:solidFill>
                <a:latin typeface="Calibri"/>
                <a:ea typeface="Calibri"/>
                <a:cs typeface="Calibri"/>
              </a:rPr>
              <a:t>Analysis &amp; Strategic Insights of MYNTRA </a:t>
            </a:r>
            <a:endParaRPr lang="en-US" sz="4400" b="1" dirty="0">
              <a:solidFill>
                <a:srgbClr val="7030A0"/>
              </a:solidFill>
              <a:latin typeface="Calibri"/>
              <a:ea typeface="Calibri"/>
              <a:cs typeface="Calibri"/>
            </a:endParaRPr>
          </a:p>
          <a:p>
            <a:pPr algn="ctr"/>
            <a:endParaRPr lang="en-US" sz="4800" b="1">
              <a:solidFill>
                <a:srgbClr val="7030A0"/>
              </a:solidFill>
              <a:latin typeface="Calibri"/>
              <a:ea typeface="Calibri"/>
              <a:cs typeface="Calibri"/>
            </a:endParaRPr>
          </a:p>
          <a:p>
            <a:pPr marL="914400" indent="-914400">
              <a:buAutoNum type="arabicPeriod"/>
            </a:pPr>
            <a:r>
              <a:rPr lang="en-US" sz="2800" b="1" dirty="0">
                <a:latin typeface="Calibri"/>
                <a:ea typeface="Calibri"/>
                <a:cs typeface="Calibri"/>
              </a:rPr>
              <a:t>Competitor Analysis</a:t>
            </a:r>
          </a:p>
          <a:p>
            <a:pPr marL="914400" indent="-914400">
              <a:buAutoNum type="arabicPeriod"/>
            </a:pPr>
            <a:r>
              <a:rPr lang="en-US" sz="2800" b="1" dirty="0">
                <a:latin typeface="Calibri"/>
                <a:ea typeface="Calibri"/>
                <a:cs typeface="Calibri"/>
              </a:rPr>
              <a:t>SWOT Analysis</a:t>
            </a:r>
          </a:p>
          <a:p>
            <a:pPr marL="914400" indent="-914400">
              <a:buAutoNum type="arabicPeriod"/>
            </a:pPr>
            <a:r>
              <a:rPr lang="en-US" sz="2800" b="1" dirty="0">
                <a:latin typeface="Calibri"/>
                <a:ea typeface="Calibri"/>
                <a:cs typeface="Calibri"/>
              </a:rPr>
              <a:t>Customer sentiment Analysis</a:t>
            </a:r>
          </a:p>
          <a:p>
            <a:pPr marL="914400" indent="-914400">
              <a:buAutoNum type="arabicPeriod"/>
            </a:pPr>
            <a:r>
              <a:rPr lang="en-US" sz="2800" b="1" dirty="0">
                <a:latin typeface="Calibri"/>
                <a:ea typeface="Calibri"/>
                <a:cs typeface="Calibri"/>
              </a:rPr>
              <a:t>Market Trend Identification</a:t>
            </a:r>
          </a:p>
          <a:p>
            <a:pPr marL="914400" indent="-914400">
              <a:buAutoNum type="arabicPeriod"/>
            </a:pPr>
            <a:r>
              <a:rPr lang="en-US" sz="2800" b="1" dirty="0">
                <a:latin typeface="Calibri"/>
                <a:ea typeface="Calibri"/>
                <a:cs typeface="Calibri"/>
              </a:rPr>
              <a:t>Formulating Strategic Recommendations</a:t>
            </a:r>
          </a:p>
          <a:p>
            <a:endParaRPr lang="en-US" sz="2400" b="1">
              <a:latin typeface="Calibri"/>
              <a:ea typeface="Calibri"/>
              <a:cs typeface="Calibri"/>
            </a:endParaRPr>
          </a:p>
          <a:p>
            <a:pPr algn="ctr"/>
            <a:r>
              <a:rPr lang="en-US" sz="4000" b="1" dirty="0">
                <a:latin typeface="Calibri"/>
                <a:ea typeface="Calibri"/>
                <a:cs typeface="Calibri"/>
              </a:rPr>
              <a:t>by Customer feedback on Social Platforms</a:t>
            </a:r>
            <a:r>
              <a:rPr lang="en-US" b="1" dirty="0"/>
              <a:t> </a:t>
            </a:r>
          </a:p>
          <a:p>
            <a:pPr algn="ctr"/>
            <a:endParaRPr lang="en-US" b="1" dirty="0">
              <a:cs typeface="Calibri"/>
            </a:endParaRPr>
          </a:p>
          <a:p>
            <a:pPr algn="ctr"/>
            <a:endParaRPr lang="en-US" b="1" dirty="0">
              <a:cs typeface="Calibri"/>
            </a:endParaRPr>
          </a:p>
        </p:txBody>
      </p:sp>
      <p:pic>
        <p:nvPicPr>
          <p:cNvPr id="4" name="Picture 3" descr="seo, strategy, planning ">
            <a:extLst>
              <a:ext uri="{FF2B5EF4-FFF2-40B4-BE49-F238E27FC236}">
                <a16:creationId xmlns:a16="http://schemas.microsoft.com/office/drawing/2014/main" id="{FF109703-D9AB-14C4-2CE8-590E32431268}"/>
              </a:ext>
            </a:extLst>
          </p:cNvPr>
          <p:cNvPicPr>
            <a:picLocks noChangeAspect="1"/>
          </p:cNvPicPr>
          <p:nvPr/>
        </p:nvPicPr>
        <p:blipFill>
          <a:blip r:embed="rId2"/>
          <a:stretch>
            <a:fillRect/>
          </a:stretch>
        </p:blipFill>
        <p:spPr>
          <a:xfrm>
            <a:off x="8537945" y="2108201"/>
            <a:ext cx="2399413" cy="1980018"/>
          </a:xfrm>
          <a:prstGeom prst="rect">
            <a:avLst/>
          </a:prstGeom>
        </p:spPr>
      </p:pic>
    </p:spTree>
    <p:extLst>
      <p:ext uri="{BB962C8B-B14F-4D97-AF65-F5344CB8AC3E}">
        <p14:creationId xmlns:p14="http://schemas.microsoft.com/office/powerpoint/2010/main" val="1663868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732ECFA-D5C7-9B30-E17C-972136EB60F3}"/>
              </a:ext>
            </a:extLst>
          </p:cNvPr>
          <p:cNvSpPr txBox="1"/>
          <p:nvPr/>
        </p:nvSpPr>
        <p:spPr>
          <a:xfrm>
            <a:off x="472558" y="297477"/>
            <a:ext cx="11239500" cy="707886"/>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ea typeface="Calibri"/>
                <a:cs typeface="Calibri"/>
              </a:rPr>
              <a:t>COMPETITOR ANALYSIS on KEY COMPONENTS</a:t>
            </a:r>
            <a:endParaRPr lang="en-US" sz="4000">
              <a:solidFill>
                <a:srgbClr val="7030A0"/>
              </a:solidFill>
            </a:endParaRPr>
          </a:p>
        </p:txBody>
      </p:sp>
      <p:graphicFrame>
        <p:nvGraphicFramePr>
          <p:cNvPr id="5" name="Table 4">
            <a:extLst>
              <a:ext uri="{FF2B5EF4-FFF2-40B4-BE49-F238E27FC236}">
                <a16:creationId xmlns:a16="http://schemas.microsoft.com/office/drawing/2014/main" id="{128AA381-3C03-6450-B6C6-0AC148DEFD5B}"/>
              </a:ext>
            </a:extLst>
          </p:cNvPr>
          <p:cNvGraphicFramePr>
            <a:graphicFrameLocks noGrp="1"/>
          </p:cNvGraphicFramePr>
          <p:nvPr>
            <p:extLst>
              <p:ext uri="{D42A27DB-BD31-4B8C-83A1-F6EECF244321}">
                <p14:modId xmlns:p14="http://schemas.microsoft.com/office/powerpoint/2010/main" val="1595439705"/>
              </p:ext>
            </p:extLst>
          </p:nvPr>
        </p:nvGraphicFramePr>
        <p:xfrm>
          <a:off x="44450" y="1289050"/>
          <a:ext cx="12105703" cy="4744720"/>
        </p:xfrm>
        <a:graphic>
          <a:graphicData uri="http://schemas.openxmlformats.org/drawingml/2006/table">
            <a:tbl>
              <a:tblPr firstRow="1" bandRow="1">
                <a:tableStyleId>{5C22544A-7EE6-4342-B048-85BDC9FD1C3A}</a:tableStyleId>
              </a:tblPr>
              <a:tblGrid>
                <a:gridCol w="1930400">
                  <a:extLst>
                    <a:ext uri="{9D8B030D-6E8A-4147-A177-3AD203B41FA5}">
                      <a16:colId xmlns:a16="http://schemas.microsoft.com/office/drawing/2014/main" val="1377602731"/>
                    </a:ext>
                  </a:extLst>
                </a:gridCol>
                <a:gridCol w="2104835">
                  <a:extLst>
                    <a:ext uri="{9D8B030D-6E8A-4147-A177-3AD203B41FA5}">
                      <a16:colId xmlns:a16="http://schemas.microsoft.com/office/drawing/2014/main" val="1980773684"/>
                    </a:ext>
                  </a:extLst>
                </a:gridCol>
                <a:gridCol w="2017617">
                  <a:extLst>
                    <a:ext uri="{9D8B030D-6E8A-4147-A177-3AD203B41FA5}">
                      <a16:colId xmlns:a16="http://schemas.microsoft.com/office/drawing/2014/main" val="4219921750"/>
                    </a:ext>
                  </a:extLst>
                </a:gridCol>
                <a:gridCol w="2017617">
                  <a:extLst>
                    <a:ext uri="{9D8B030D-6E8A-4147-A177-3AD203B41FA5}">
                      <a16:colId xmlns:a16="http://schemas.microsoft.com/office/drawing/2014/main" val="31753145"/>
                    </a:ext>
                  </a:extLst>
                </a:gridCol>
                <a:gridCol w="2017617">
                  <a:extLst>
                    <a:ext uri="{9D8B030D-6E8A-4147-A177-3AD203B41FA5}">
                      <a16:colId xmlns:a16="http://schemas.microsoft.com/office/drawing/2014/main" val="3384029948"/>
                    </a:ext>
                  </a:extLst>
                </a:gridCol>
                <a:gridCol w="2017617">
                  <a:extLst>
                    <a:ext uri="{9D8B030D-6E8A-4147-A177-3AD203B41FA5}">
                      <a16:colId xmlns:a16="http://schemas.microsoft.com/office/drawing/2014/main" val="416558586"/>
                    </a:ext>
                  </a:extLst>
                </a:gridCol>
              </a:tblGrid>
              <a:tr h="787400">
                <a:tc>
                  <a:txBody>
                    <a:bodyPr/>
                    <a:lstStyle/>
                    <a:p>
                      <a:pPr lvl="0" algn="ctr">
                        <a:buNone/>
                      </a:pPr>
                      <a:r>
                        <a:rPr lang="en-US" sz="2000" b="1" dirty="0">
                          <a:solidFill>
                            <a:schemeClr val="accent2">
                              <a:lumMod val="49000"/>
                            </a:schemeClr>
                          </a:solidFill>
                          <a:latin typeface="Calibri"/>
                        </a:rPr>
                        <a:t>CRITERIA</a:t>
                      </a:r>
                      <a:endParaRPr lang="en-US" sz="2000" dirty="0">
                        <a:solidFill>
                          <a:schemeClr val="accent2">
                            <a:lumMod val="49000"/>
                          </a:schemeClr>
                        </a:solidFill>
                      </a:endParaRPr>
                    </a:p>
                  </a:txBody>
                  <a:tcPr anchor="ctr">
                    <a:solidFill>
                      <a:schemeClr val="tx2">
                        <a:lumMod val="25000"/>
                        <a:lumOff val="75000"/>
                      </a:schemeClr>
                    </a:solidFill>
                  </a:tcPr>
                </a:tc>
                <a:tc>
                  <a:txBody>
                    <a:bodyPr/>
                    <a:lstStyle/>
                    <a:p>
                      <a:pPr lvl="0" algn="ctr">
                        <a:buNone/>
                      </a:pPr>
                      <a:r>
                        <a:rPr lang="en-US" sz="2000" b="1" dirty="0">
                          <a:solidFill>
                            <a:schemeClr val="accent2">
                              <a:lumMod val="49000"/>
                            </a:schemeClr>
                          </a:solidFill>
                          <a:latin typeface="Calibri"/>
                        </a:rPr>
                        <a:t>MYNTRA</a:t>
                      </a:r>
                      <a:endParaRPr lang="en-US" sz="2000" dirty="0">
                        <a:solidFill>
                          <a:schemeClr val="accent2">
                            <a:lumMod val="49000"/>
                          </a:schemeClr>
                        </a:solidFill>
                      </a:endParaRPr>
                    </a:p>
                  </a:txBody>
                  <a:tcPr anchor="ctr">
                    <a:solidFill>
                      <a:schemeClr val="accent1">
                        <a:lumMod val="60000"/>
                        <a:lumOff val="40000"/>
                      </a:schemeClr>
                    </a:solidFill>
                  </a:tcPr>
                </a:tc>
                <a:tc>
                  <a:txBody>
                    <a:bodyPr/>
                    <a:lstStyle/>
                    <a:p>
                      <a:pPr lvl="0" algn="ctr">
                        <a:buNone/>
                      </a:pPr>
                      <a:r>
                        <a:rPr lang="en-US" sz="2000" b="1" dirty="0">
                          <a:solidFill>
                            <a:schemeClr val="accent2">
                              <a:lumMod val="49000"/>
                            </a:schemeClr>
                          </a:solidFill>
                          <a:latin typeface="Calibri"/>
                        </a:rPr>
                        <a:t>AMAZON FASHION</a:t>
                      </a:r>
                      <a:endParaRPr lang="en-US" sz="2000" dirty="0">
                        <a:solidFill>
                          <a:schemeClr val="accent2">
                            <a:lumMod val="49000"/>
                          </a:schemeClr>
                        </a:solidFill>
                      </a:endParaRPr>
                    </a:p>
                  </a:txBody>
                  <a:tcPr anchor="ctr">
                    <a:solidFill>
                      <a:schemeClr val="accent2">
                        <a:lumMod val="60000"/>
                        <a:lumOff val="40000"/>
                      </a:schemeClr>
                    </a:solidFill>
                  </a:tcPr>
                </a:tc>
                <a:tc>
                  <a:txBody>
                    <a:bodyPr/>
                    <a:lstStyle/>
                    <a:p>
                      <a:pPr lvl="0" algn="ctr">
                        <a:buNone/>
                      </a:pPr>
                      <a:r>
                        <a:rPr lang="en-US" sz="2000" b="1" dirty="0">
                          <a:solidFill>
                            <a:schemeClr val="accent2">
                              <a:lumMod val="49000"/>
                            </a:schemeClr>
                          </a:solidFill>
                          <a:latin typeface="Calibri"/>
                        </a:rPr>
                        <a:t>FLIPKART FASHION</a:t>
                      </a:r>
                      <a:endParaRPr lang="en-US" sz="2000" dirty="0">
                        <a:solidFill>
                          <a:schemeClr val="accent2">
                            <a:lumMod val="49000"/>
                          </a:schemeClr>
                        </a:solidFill>
                      </a:endParaRPr>
                    </a:p>
                  </a:txBody>
                  <a:tcPr anchor="ctr">
                    <a:solidFill>
                      <a:schemeClr val="accent3">
                        <a:lumMod val="60000"/>
                        <a:lumOff val="40000"/>
                      </a:schemeClr>
                    </a:solidFill>
                  </a:tcPr>
                </a:tc>
                <a:tc>
                  <a:txBody>
                    <a:bodyPr/>
                    <a:lstStyle/>
                    <a:p>
                      <a:pPr lvl="0" algn="ctr">
                        <a:buNone/>
                      </a:pPr>
                      <a:r>
                        <a:rPr lang="en-US" sz="2000" b="1" dirty="0">
                          <a:solidFill>
                            <a:schemeClr val="accent2">
                              <a:lumMod val="49000"/>
                            </a:schemeClr>
                          </a:solidFill>
                          <a:latin typeface="Calibri"/>
                        </a:rPr>
                        <a:t>AJIO</a:t>
                      </a:r>
                      <a:endParaRPr lang="en-US" sz="2000" dirty="0">
                        <a:solidFill>
                          <a:schemeClr val="accent2">
                            <a:lumMod val="49000"/>
                          </a:schemeClr>
                        </a:solidFill>
                      </a:endParaRPr>
                    </a:p>
                  </a:txBody>
                  <a:tcPr anchor="ctr">
                    <a:solidFill>
                      <a:schemeClr val="accent6">
                        <a:lumMod val="60000"/>
                        <a:lumOff val="40000"/>
                      </a:schemeClr>
                    </a:solidFill>
                  </a:tcPr>
                </a:tc>
                <a:tc>
                  <a:txBody>
                    <a:bodyPr/>
                    <a:lstStyle/>
                    <a:p>
                      <a:pPr lvl="0" algn="ctr">
                        <a:buNone/>
                      </a:pPr>
                      <a:r>
                        <a:rPr lang="en-US" sz="2000" b="1" dirty="0">
                          <a:solidFill>
                            <a:schemeClr val="accent2">
                              <a:lumMod val="49000"/>
                            </a:schemeClr>
                          </a:solidFill>
                          <a:latin typeface="Calibri"/>
                        </a:rPr>
                        <a:t>TATA </a:t>
                      </a:r>
                      <a:r>
                        <a:rPr lang="en-US" sz="2000" b="1" dirty="0" err="1">
                          <a:solidFill>
                            <a:schemeClr val="accent2">
                              <a:lumMod val="49000"/>
                            </a:schemeClr>
                          </a:solidFill>
                          <a:latin typeface="Calibri"/>
                        </a:rPr>
                        <a:t>CLiQ</a:t>
                      </a:r>
                      <a:endParaRPr lang="en-US" sz="2000" dirty="0" err="1">
                        <a:solidFill>
                          <a:schemeClr val="accent2">
                            <a:lumMod val="49000"/>
                          </a:schemeClr>
                        </a:solidFill>
                      </a:endParaRPr>
                    </a:p>
                  </a:txBody>
                  <a:tcPr anchor="ctr">
                    <a:solidFill>
                      <a:schemeClr val="accent4">
                        <a:lumMod val="60000"/>
                        <a:lumOff val="40000"/>
                      </a:schemeClr>
                    </a:solidFill>
                  </a:tcPr>
                </a:tc>
                <a:extLst>
                  <a:ext uri="{0D108BD9-81ED-4DB2-BD59-A6C34878D82A}">
                    <a16:rowId xmlns:a16="http://schemas.microsoft.com/office/drawing/2014/main" val="236619069"/>
                  </a:ext>
                </a:extLst>
              </a:tr>
              <a:tr h="876300">
                <a:tc>
                  <a:txBody>
                    <a:bodyPr/>
                    <a:lstStyle/>
                    <a:p>
                      <a:pPr algn="ctr"/>
                      <a:r>
                        <a:rPr lang="en-US" b="1" dirty="0">
                          <a:solidFill>
                            <a:schemeClr val="accent2">
                              <a:lumMod val="76000"/>
                            </a:schemeClr>
                          </a:solidFill>
                          <a:latin typeface="Calibri"/>
                        </a:rPr>
                        <a:t>Market share</a:t>
                      </a:r>
                    </a:p>
                  </a:txBody>
                  <a:tcPr anchor="ctr">
                    <a:solidFill>
                      <a:schemeClr val="tx2">
                        <a:lumMod val="25000"/>
                        <a:lumOff val="75000"/>
                      </a:schemeClr>
                    </a:solidFill>
                  </a:tcPr>
                </a:tc>
                <a:tc>
                  <a:txBody>
                    <a:bodyPr/>
                    <a:lstStyle/>
                    <a:p>
                      <a:pPr algn="ctr"/>
                      <a:r>
                        <a:rPr lang="en-US" dirty="0">
                          <a:solidFill>
                            <a:schemeClr val="tx1"/>
                          </a:solidFill>
                          <a:latin typeface="Calibri"/>
                        </a:rPr>
                        <a:t>55% in online fashion</a:t>
                      </a:r>
                    </a:p>
                  </a:txBody>
                  <a:tcPr anchor="ctr">
                    <a:solidFill>
                      <a:schemeClr val="accent1">
                        <a:lumMod val="60000"/>
                        <a:lumOff val="40000"/>
                      </a:schemeClr>
                    </a:solidFill>
                  </a:tcPr>
                </a:tc>
                <a:tc>
                  <a:txBody>
                    <a:bodyPr/>
                    <a:lstStyle/>
                    <a:p>
                      <a:pPr algn="ctr"/>
                      <a:r>
                        <a:rPr lang="en-US" dirty="0">
                          <a:solidFill>
                            <a:schemeClr val="tx1"/>
                          </a:solidFill>
                          <a:latin typeface="Calibri"/>
                        </a:rPr>
                        <a:t>25% in fashion</a:t>
                      </a:r>
                    </a:p>
                  </a:txBody>
                  <a:tcPr anchor="ctr">
                    <a:solidFill>
                      <a:schemeClr val="accent2">
                        <a:lumMod val="60000"/>
                        <a:lumOff val="40000"/>
                      </a:schemeClr>
                    </a:solidFill>
                  </a:tcPr>
                </a:tc>
                <a:tc>
                  <a:txBody>
                    <a:bodyPr/>
                    <a:lstStyle/>
                    <a:p>
                      <a:pPr algn="ctr"/>
                      <a:r>
                        <a:rPr lang="en-US" dirty="0">
                          <a:solidFill>
                            <a:schemeClr val="tx1"/>
                          </a:solidFill>
                          <a:latin typeface="Calibri"/>
                        </a:rPr>
                        <a:t>20% in fashion</a:t>
                      </a:r>
                    </a:p>
                  </a:txBody>
                  <a:tcPr anchor="ctr">
                    <a:solidFill>
                      <a:schemeClr val="accent3">
                        <a:lumMod val="60000"/>
                        <a:lumOff val="40000"/>
                      </a:schemeClr>
                    </a:solidFill>
                  </a:tcPr>
                </a:tc>
                <a:tc>
                  <a:txBody>
                    <a:bodyPr/>
                    <a:lstStyle/>
                    <a:p>
                      <a:pPr algn="ctr"/>
                      <a:r>
                        <a:rPr lang="en-US" dirty="0">
                          <a:solidFill>
                            <a:schemeClr val="tx1"/>
                          </a:solidFill>
                          <a:latin typeface="Calibri"/>
                        </a:rPr>
                        <a:t>10% in fashion</a:t>
                      </a:r>
                    </a:p>
                  </a:txBody>
                  <a:tcPr anchor="ctr">
                    <a:solidFill>
                      <a:schemeClr val="accent6">
                        <a:lumMod val="60000"/>
                        <a:lumOff val="40000"/>
                      </a:schemeClr>
                    </a:solidFill>
                  </a:tcPr>
                </a:tc>
                <a:tc>
                  <a:txBody>
                    <a:bodyPr/>
                    <a:lstStyle/>
                    <a:p>
                      <a:pPr algn="ctr"/>
                      <a:r>
                        <a:rPr lang="en-US" dirty="0">
                          <a:solidFill>
                            <a:schemeClr val="tx1"/>
                          </a:solidFill>
                          <a:latin typeface="Calibri"/>
                        </a:rPr>
                        <a:t>5% in fashion</a:t>
                      </a:r>
                    </a:p>
                  </a:txBody>
                  <a:tcPr anchor="ctr">
                    <a:solidFill>
                      <a:schemeClr val="accent4">
                        <a:lumMod val="60000"/>
                        <a:lumOff val="40000"/>
                      </a:schemeClr>
                    </a:solidFill>
                  </a:tcPr>
                </a:tc>
                <a:extLst>
                  <a:ext uri="{0D108BD9-81ED-4DB2-BD59-A6C34878D82A}">
                    <a16:rowId xmlns:a16="http://schemas.microsoft.com/office/drawing/2014/main" val="3474033192"/>
                  </a:ext>
                </a:extLst>
              </a:tr>
              <a:tr h="1003411">
                <a:tc>
                  <a:txBody>
                    <a:bodyPr/>
                    <a:lstStyle/>
                    <a:p>
                      <a:pPr algn="ctr"/>
                      <a:r>
                        <a:rPr lang="en-US" b="1" dirty="0">
                          <a:solidFill>
                            <a:schemeClr val="accent2">
                              <a:lumMod val="76000"/>
                            </a:schemeClr>
                          </a:solidFill>
                          <a:latin typeface="Calibri"/>
                        </a:rPr>
                        <a:t>Product Range</a:t>
                      </a:r>
                    </a:p>
                  </a:txBody>
                  <a:tcPr anchor="ctr">
                    <a:solidFill>
                      <a:schemeClr val="tx2">
                        <a:lumMod val="25000"/>
                        <a:lumOff val="75000"/>
                      </a:schemeClr>
                    </a:solidFill>
                  </a:tcPr>
                </a:tc>
                <a:tc>
                  <a:txBody>
                    <a:bodyPr/>
                    <a:lstStyle/>
                    <a:p>
                      <a:pPr algn="ctr"/>
                      <a:r>
                        <a:rPr lang="en-US" dirty="0">
                          <a:solidFill>
                            <a:schemeClr val="tx1"/>
                          </a:solidFill>
                          <a:latin typeface="Calibri"/>
                        </a:rPr>
                        <a:t>Wide range of Brands &amp; Styles, including Private Labels</a:t>
                      </a:r>
                    </a:p>
                  </a:txBody>
                  <a:tcPr anchor="ctr">
                    <a:solidFill>
                      <a:schemeClr val="accent1">
                        <a:lumMod val="60000"/>
                        <a:lumOff val="40000"/>
                      </a:schemeClr>
                    </a:solidFill>
                  </a:tcPr>
                </a:tc>
                <a:tc>
                  <a:txBody>
                    <a:bodyPr/>
                    <a:lstStyle/>
                    <a:p>
                      <a:pPr algn="ctr"/>
                      <a:r>
                        <a:rPr lang="en-US" dirty="0">
                          <a:solidFill>
                            <a:schemeClr val="tx1"/>
                          </a:solidFill>
                          <a:latin typeface="Calibri"/>
                        </a:rPr>
                        <a:t>Extensive Range &amp; International brands</a:t>
                      </a:r>
                    </a:p>
                  </a:txBody>
                  <a:tcPr anchor="ctr">
                    <a:solidFill>
                      <a:schemeClr val="accent2">
                        <a:lumMod val="60000"/>
                        <a:lumOff val="40000"/>
                      </a:schemeClr>
                    </a:solidFill>
                  </a:tcPr>
                </a:tc>
                <a:tc>
                  <a:txBody>
                    <a:bodyPr/>
                    <a:lstStyle/>
                    <a:p>
                      <a:pPr algn="ctr"/>
                      <a:r>
                        <a:rPr lang="en-US" dirty="0">
                          <a:solidFill>
                            <a:schemeClr val="tx1"/>
                          </a:solidFill>
                          <a:latin typeface="Calibri"/>
                        </a:rPr>
                        <a:t>Diverse local &amp; International brands</a:t>
                      </a:r>
                    </a:p>
                  </a:txBody>
                  <a:tcPr anchor="ctr">
                    <a:solidFill>
                      <a:schemeClr val="accent3">
                        <a:lumMod val="60000"/>
                        <a:lumOff val="40000"/>
                      </a:schemeClr>
                    </a:solidFill>
                  </a:tcPr>
                </a:tc>
                <a:tc>
                  <a:txBody>
                    <a:bodyPr/>
                    <a:lstStyle/>
                    <a:p>
                      <a:pPr algn="ctr"/>
                      <a:r>
                        <a:rPr lang="en-US" dirty="0">
                          <a:solidFill>
                            <a:schemeClr val="tx1"/>
                          </a:solidFill>
                          <a:latin typeface="Calibri"/>
                        </a:rPr>
                        <a:t>Focus on Ethnic wear &amp; Trendy fashion</a:t>
                      </a:r>
                    </a:p>
                  </a:txBody>
                  <a:tcPr anchor="ctr">
                    <a:solidFill>
                      <a:schemeClr val="accent6">
                        <a:lumMod val="60000"/>
                        <a:lumOff val="40000"/>
                      </a:schemeClr>
                    </a:solidFill>
                  </a:tcPr>
                </a:tc>
                <a:tc>
                  <a:txBody>
                    <a:bodyPr/>
                    <a:lstStyle/>
                    <a:p>
                      <a:pPr algn="ctr"/>
                      <a:r>
                        <a:rPr lang="en-US" dirty="0">
                          <a:solidFill>
                            <a:schemeClr val="tx1"/>
                          </a:solidFill>
                          <a:latin typeface="Calibri"/>
                        </a:rPr>
                        <a:t>Premium brands &amp; Electronics</a:t>
                      </a:r>
                    </a:p>
                  </a:txBody>
                  <a:tcPr anchor="ctr">
                    <a:solidFill>
                      <a:schemeClr val="accent4">
                        <a:lumMod val="60000"/>
                        <a:lumOff val="40000"/>
                      </a:schemeClr>
                    </a:solidFill>
                  </a:tcPr>
                </a:tc>
                <a:extLst>
                  <a:ext uri="{0D108BD9-81ED-4DB2-BD59-A6C34878D82A}">
                    <a16:rowId xmlns:a16="http://schemas.microsoft.com/office/drawing/2014/main" val="1597339579"/>
                  </a:ext>
                </a:extLst>
              </a:tr>
              <a:tr h="771042">
                <a:tc>
                  <a:txBody>
                    <a:bodyPr/>
                    <a:lstStyle/>
                    <a:p>
                      <a:pPr algn="ctr"/>
                      <a:r>
                        <a:rPr lang="en-US" b="1" dirty="0">
                          <a:solidFill>
                            <a:schemeClr val="accent2">
                              <a:lumMod val="76000"/>
                            </a:schemeClr>
                          </a:solidFill>
                          <a:latin typeface="Calibri"/>
                        </a:rPr>
                        <a:t>Pricing Strategy</a:t>
                      </a:r>
                    </a:p>
                  </a:txBody>
                  <a:tcPr anchor="ctr">
                    <a:solidFill>
                      <a:schemeClr val="tx2">
                        <a:lumMod val="25000"/>
                        <a:lumOff val="75000"/>
                      </a:schemeClr>
                    </a:solidFill>
                  </a:tcPr>
                </a:tc>
                <a:tc>
                  <a:txBody>
                    <a:bodyPr/>
                    <a:lstStyle/>
                    <a:p>
                      <a:pPr algn="ctr"/>
                      <a:r>
                        <a:rPr lang="en-US" dirty="0">
                          <a:solidFill>
                            <a:schemeClr val="tx1"/>
                          </a:solidFill>
                          <a:latin typeface="Calibri"/>
                        </a:rPr>
                        <a:t>Competitive pricing with frequent sales</a:t>
                      </a:r>
                    </a:p>
                  </a:txBody>
                  <a:tcPr anchor="ctr">
                    <a:solidFill>
                      <a:schemeClr val="accent1">
                        <a:lumMod val="60000"/>
                        <a:lumOff val="40000"/>
                      </a:schemeClr>
                    </a:solidFill>
                  </a:tcPr>
                </a:tc>
                <a:tc>
                  <a:txBody>
                    <a:bodyPr/>
                    <a:lstStyle/>
                    <a:p>
                      <a:pPr algn="ctr"/>
                      <a:r>
                        <a:rPr lang="en-US" dirty="0">
                          <a:solidFill>
                            <a:schemeClr val="tx1"/>
                          </a:solidFill>
                          <a:latin typeface="Calibri"/>
                        </a:rPr>
                        <a:t>Variable,  Discounts available</a:t>
                      </a:r>
                    </a:p>
                  </a:txBody>
                  <a:tcPr anchor="ctr">
                    <a:solidFill>
                      <a:schemeClr val="accent2">
                        <a:lumMod val="60000"/>
                        <a:lumOff val="40000"/>
                      </a:schemeClr>
                    </a:solidFill>
                  </a:tcPr>
                </a:tc>
                <a:tc>
                  <a:txBody>
                    <a:bodyPr/>
                    <a:lstStyle/>
                    <a:p>
                      <a:pPr algn="ctr"/>
                      <a:r>
                        <a:rPr lang="en-US" dirty="0">
                          <a:solidFill>
                            <a:schemeClr val="tx1"/>
                          </a:solidFill>
                          <a:latin typeface="Calibri"/>
                        </a:rPr>
                        <a:t>Competitive,  Frequent sales</a:t>
                      </a:r>
                    </a:p>
                  </a:txBody>
                  <a:tcPr anchor="ctr">
                    <a:solidFill>
                      <a:schemeClr val="accent3">
                        <a:lumMod val="60000"/>
                        <a:lumOff val="40000"/>
                      </a:schemeClr>
                    </a:solidFill>
                  </a:tcPr>
                </a:tc>
                <a:tc>
                  <a:txBody>
                    <a:bodyPr/>
                    <a:lstStyle/>
                    <a:p>
                      <a:pPr algn="ctr"/>
                      <a:r>
                        <a:rPr lang="en-US" dirty="0">
                          <a:solidFill>
                            <a:schemeClr val="tx1"/>
                          </a:solidFill>
                          <a:latin typeface="Calibri"/>
                        </a:rPr>
                        <a:t>Affordable, seasonal discounts</a:t>
                      </a:r>
                    </a:p>
                  </a:txBody>
                  <a:tcPr anchor="ctr">
                    <a:solidFill>
                      <a:schemeClr val="accent6">
                        <a:lumMod val="60000"/>
                        <a:lumOff val="40000"/>
                      </a:schemeClr>
                    </a:solidFill>
                  </a:tcPr>
                </a:tc>
                <a:tc>
                  <a:txBody>
                    <a:bodyPr/>
                    <a:lstStyle/>
                    <a:p>
                      <a:pPr algn="ctr"/>
                      <a:r>
                        <a:rPr lang="en-US" dirty="0">
                          <a:solidFill>
                            <a:schemeClr val="tx1"/>
                          </a:solidFill>
                          <a:latin typeface="Calibri"/>
                        </a:rPr>
                        <a:t>Premium pricing, Occasional discounts</a:t>
                      </a:r>
                    </a:p>
                  </a:txBody>
                  <a:tcPr anchor="ctr">
                    <a:solidFill>
                      <a:schemeClr val="accent4">
                        <a:lumMod val="60000"/>
                        <a:lumOff val="40000"/>
                      </a:schemeClr>
                    </a:solidFill>
                  </a:tcPr>
                </a:tc>
                <a:extLst>
                  <a:ext uri="{0D108BD9-81ED-4DB2-BD59-A6C34878D82A}">
                    <a16:rowId xmlns:a16="http://schemas.microsoft.com/office/drawing/2014/main" val="119269354"/>
                  </a:ext>
                </a:extLst>
              </a:tr>
              <a:tr h="977900">
                <a:tc>
                  <a:txBody>
                    <a:bodyPr/>
                    <a:lstStyle/>
                    <a:p>
                      <a:pPr algn="ctr"/>
                      <a:r>
                        <a:rPr lang="en-US" b="1" dirty="0">
                          <a:solidFill>
                            <a:schemeClr val="accent2">
                              <a:lumMod val="76000"/>
                            </a:schemeClr>
                          </a:solidFill>
                          <a:latin typeface="Calibri"/>
                        </a:rPr>
                        <a:t>Customer Experience</a:t>
                      </a:r>
                    </a:p>
                  </a:txBody>
                  <a:tcPr anchor="ctr">
                    <a:solidFill>
                      <a:schemeClr val="tx2">
                        <a:lumMod val="25000"/>
                        <a:lumOff val="75000"/>
                      </a:schemeClr>
                    </a:solidFill>
                  </a:tcPr>
                </a:tc>
                <a:tc>
                  <a:txBody>
                    <a:bodyPr/>
                    <a:lstStyle/>
                    <a:p>
                      <a:pPr algn="ctr"/>
                      <a:r>
                        <a:rPr lang="en-US" dirty="0">
                          <a:solidFill>
                            <a:schemeClr val="tx1"/>
                          </a:solidFill>
                          <a:latin typeface="Calibri"/>
                        </a:rPr>
                        <a:t>User-friendly App, Easy returns</a:t>
                      </a:r>
                    </a:p>
                  </a:txBody>
                  <a:tcPr anchor="ctr">
                    <a:solidFill>
                      <a:schemeClr val="accent1">
                        <a:lumMod val="60000"/>
                        <a:lumOff val="40000"/>
                      </a:schemeClr>
                    </a:solidFill>
                  </a:tcPr>
                </a:tc>
                <a:tc>
                  <a:txBody>
                    <a:bodyPr/>
                    <a:lstStyle/>
                    <a:p>
                      <a:pPr algn="ctr"/>
                      <a:r>
                        <a:rPr lang="en-US" dirty="0">
                          <a:solidFill>
                            <a:schemeClr val="tx1"/>
                          </a:solidFill>
                          <a:latin typeface="Calibri"/>
                        </a:rPr>
                        <a:t>Comprehensive, Good service</a:t>
                      </a:r>
                    </a:p>
                  </a:txBody>
                  <a:tcPr anchor="ctr">
                    <a:solidFill>
                      <a:schemeClr val="accent2">
                        <a:lumMod val="60000"/>
                        <a:lumOff val="40000"/>
                      </a:schemeClr>
                    </a:solidFill>
                  </a:tcPr>
                </a:tc>
                <a:tc>
                  <a:txBody>
                    <a:bodyPr/>
                    <a:lstStyle/>
                    <a:p>
                      <a:pPr algn="ctr"/>
                      <a:r>
                        <a:rPr lang="en-US" dirty="0">
                          <a:solidFill>
                            <a:schemeClr val="tx1"/>
                          </a:solidFill>
                          <a:latin typeface="Calibri"/>
                        </a:rPr>
                        <a:t>Intuitive, Easy returns</a:t>
                      </a:r>
                    </a:p>
                  </a:txBody>
                  <a:tcPr anchor="ctr">
                    <a:solidFill>
                      <a:schemeClr val="accent3">
                        <a:lumMod val="60000"/>
                        <a:lumOff val="40000"/>
                      </a:schemeClr>
                    </a:solidFill>
                  </a:tcPr>
                </a:tc>
                <a:tc>
                  <a:txBody>
                    <a:bodyPr/>
                    <a:lstStyle/>
                    <a:p>
                      <a:pPr algn="ctr"/>
                      <a:r>
                        <a:rPr lang="en-US" dirty="0">
                          <a:solidFill>
                            <a:schemeClr val="tx1"/>
                          </a:solidFill>
                          <a:latin typeface="Calibri"/>
                        </a:rPr>
                        <a:t>Good service, Returns policy</a:t>
                      </a:r>
                    </a:p>
                  </a:txBody>
                  <a:tcPr anchor="ctr">
                    <a:solidFill>
                      <a:schemeClr val="accent6">
                        <a:lumMod val="60000"/>
                        <a:lumOff val="40000"/>
                      </a:schemeClr>
                    </a:solidFill>
                  </a:tcPr>
                </a:tc>
                <a:tc>
                  <a:txBody>
                    <a:bodyPr/>
                    <a:lstStyle/>
                    <a:p>
                      <a:pPr algn="ctr"/>
                      <a:r>
                        <a:rPr lang="en-US" dirty="0">
                          <a:solidFill>
                            <a:schemeClr val="tx1"/>
                          </a:solidFill>
                          <a:latin typeface="Calibri"/>
                        </a:rPr>
                        <a:t>Good service, Premium feel</a:t>
                      </a:r>
                    </a:p>
                  </a:txBody>
                  <a:tcPr anchor="ctr">
                    <a:solidFill>
                      <a:schemeClr val="accent4">
                        <a:lumMod val="60000"/>
                        <a:lumOff val="40000"/>
                      </a:schemeClr>
                    </a:solidFill>
                  </a:tcPr>
                </a:tc>
                <a:extLst>
                  <a:ext uri="{0D108BD9-81ED-4DB2-BD59-A6C34878D82A}">
                    <a16:rowId xmlns:a16="http://schemas.microsoft.com/office/drawing/2014/main" val="2653926110"/>
                  </a:ext>
                </a:extLst>
              </a:tr>
            </a:tbl>
          </a:graphicData>
        </a:graphic>
      </p:graphicFrame>
    </p:spTree>
    <p:extLst>
      <p:ext uri="{BB962C8B-B14F-4D97-AF65-F5344CB8AC3E}">
        <p14:creationId xmlns:p14="http://schemas.microsoft.com/office/powerpoint/2010/main" val="340356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C63F8DAC-647C-868D-79D6-8619EAF03EAA}"/>
              </a:ext>
            </a:extLst>
          </p:cNvPr>
          <p:cNvGraphicFramePr>
            <a:graphicFrameLocks noGrp="1"/>
          </p:cNvGraphicFramePr>
          <p:nvPr>
            <p:extLst>
              <p:ext uri="{D42A27DB-BD31-4B8C-83A1-F6EECF244321}">
                <p14:modId xmlns:p14="http://schemas.microsoft.com/office/powerpoint/2010/main" val="3058674430"/>
              </p:ext>
            </p:extLst>
          </p:nvPr>
        </p:nvGraphicFramePr>
        <p:xfrm>
          <a:off x="38100" y="2292350"/>
          <a:ext cx="12105684" cy="3822699"/>
        </p:xfrm>
        <a:graphic>
          <a:graphicData uri="http://schemas.openxmlformats.org/drawingml/2006/table">
            <a:tbl>
              <a:tblPr bandRow="1">
                <a:tableStyleId>{5C22544A-7EE6-4342-B048-85BDC9FD1C3A}</a:tableStyleId>
              </a:tblPr>
              <a:tblGrid>
                <a:gridCol w="2017614">
                  <a:extLst>
                    <a:ext uri="{9D8B030D-6E8A-4147-A177-3AD203B41FA5}">
                      <a16:colId xmlns:a16="http://schemas.microsoft.com/office/drawing/2014/main" val="1824275210"/>
                    </a:ext>
                  </a:extLst>
                </a:gridCol>
                <a:gridCol w="2017614">
                  <a:extLst>
                    <a:ext uri="{9D8B030D-6E8A-4147-A177-3AD203B41FA5}">
                      <a16:colId xmlns:a16="http://schemas.microsoft.com/office/drawing/2014/main" val="2145179016"/>
                    </a:ext>
                  </a:extLst>
                </a:gridCol>
                <a:gridCol w="2017614">
                  <a:extLst>
                    <a:ext uri="{9D8B030D-6E8A-4147-A177-3AD203B41FA5}">
                      <a16:colId xmlns:a16="http://schemas.microsoft.com/office/drawing/2014/main" val="1965313883"/>
                    </a:ext>
                  </a:extLst>
                </a:gridCol>
                <a:gridCol w="2017614">
                  <a:extLst>
                    <a:ext uri="{9D8B030D-6E8A-4147-A177-3AD203B41FA5}">
                      <a16:colId xmlns:a16="http://schemas.microsoft.com/office/drawing/2014/main" val="867516826"/>
                    </a:ext>
                  </a:extLst>
                </a:gridCol>
                <a:gridCol w="2017614">
                  <a:extLst>
                    <a:ext uri="{9D8B030D-6E8A-4147-A177-3AD203B41FA5}">
                      <a16:colId xmlns:a16="http://schemas.microsoft.com/office/drawing/2014/main" val="1064948016"/>
                    </a:ext>
                  </a:extLst>
                </a:gridCol>
                <a:gridCol w="2017614">
                  <a:extLst>
                    <a:ext uri="{9D8B030D-6E8A-4147-A177-3AD203B41FA5}">
                      <a16:colId xmlns:a16="http://schemas.microsoft.com/office/drawing/2014/main" val="657947871"/>
                    </a:ext>
                  </a:extLst>
                </a:gridCol>
              </a:tblGrid>
              <a:tr h="1295400">
                <a:tc>
                  <a:txBody>
                    <a:bodyPr/>
                    <a:lstStyle/>
                    <a:p>
                      <a:pPr algn="ctr" rtl="0" fontAlgn="base">
                        <a:lnSpc>
                          <a:spcPts val="1650"/>
                        </a:lnSpc>
                      </a:pPr>
                      <a:r>
                        <a:rPr lang="en-US" sz="1800" b="1" i="0">
                          <a:solidFill>
                            <a:srgbClr val="AF5A64"/>
                          </a:solidFill>
                          <a:effectLst/>
                          <a:latin typeface="Calibri"/>
                        </a:rPr>
                        <a:t>Marketing &amp; Branding</a:t>
                      </a:r>
                      <a:endParaRPr lang="en-US" b="1" i="0">
                        <a:solidFill>
                          <a:srgbClr val="000000"/>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2">
                        <a:lumMod val="25000"/>
                        <a:lumOff val="75000"/>
                      </a:schemeClr>
                    </a:solidFill>
                  </a:tcPr>
                </a:tc>
                <a:tc>
                  <a:txBody>
                    <a:bodyPr/>
                    <a:lstStyle/>
                    <a:p>
                      <a:pPr algn="ctr" rtl="0" fontAlgn="base">
                        <a:lnSpc>
                          <a:spcPts val="1650"/>
                        </a:lnSpc>
                      </a:pPr>
                      <a:r>
                        <a:rPr lang="en-US" sz="1800" b="0" i="0">
                          <a:solidFill>
                            <a:schemeClr val="tx1"/>
                          </a:solidFill>
                          <a:effectLst/>
                          <a:latin typeface="Calibri"/>
                        </a:rPr>
                        <a:t>Celebrity endorsements, strong Social media presence</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lnSpc>
                          <a:spcPts val="1650"/>
                        </a:lnSpc>
                      </a:pPr>
                      <a:r>
                        <a:rPr lang="en-US" sz="1800" b="0" i="0">
                          <a:solidFill>
                            <a:schemeClr val="tx1"/>
                          </a:solidFill>
                          <a:effectLst/>
                          <a:latin typeface="Calibri"/>
                        </a:rPr>
                        <a:t>Strong online presence, various Campaigns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rtl="0" fontAlgn="base">
                        <a:lnSpc>
                          <a:spcPts val="1650"/>
                        </a:lnSpc>
                      </a:pPr>
                      <a:r>
                        <a:rPr lang="en-US" sz="1800" b="0" i="0">
                          <a:solidFill>
                            <a:schemeClr val="tx1"/>
                          </a:solidFill>
                          <a:effectLst/>
                          <a:latin typeface="Calibri"/>
                        </a:rPr>
                        <a:t>Big Billion Days, Influencer marketing </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3">
                        <a:lumMod val="60000"/>
                        <a:lumOff val="40000"/>
                      </a:schemeClr>
                    </a:solidFill>
                  </a:tcPr>
                </a:tc>
                <a:tc>
                  <a:txBody>
                    <a:bodyPr/>
                    <a:lstStyle/>
                    <a:p>
                      <a:pPr algn="ctr" rtl="0" fontAlgn="base">
                        <a:lnSpc>
                          <a:spcPts val="1650"/>
                        </a:lnSpc>
                      </a:pPr>
                      <a:r>
                        <a:rPr lang="en-US" sz="1800" b="0" i="0">
                          <a:solidFill>
                            <a:schemeClr val="tx1"/>
                          </a:solidFill>
                          <a:effectLst/>
                          <a:latin typeface="Calibri"/>
                        </a:rPr>
                        <a:t>Targeted Campaigns for Youth</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ctr" rtl="0" fontAlgn="base">
                        <a:lnSpc>
                          <a:spcPts val="1650"/>
                        </a:lnSpc>
                      </a:pPr>
                      <a:r>
                        <a:rPr lang="en-US" sz="1800" b="0" i="0">
                          <a:solidFill>
                            <a:schemeClr val="tx1"/>
                          </a:solidFill>
                          <a:effectLst/>
                          <a:latin typeface="Calibri"/>
                        </a:rPr>
                        <a:t>Premium Branding, Exclusive collections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143340121"/>
                  </a:ext>
                </a:extLst>
              </a:tr>
              <a:tr h="1244599">
                <a:tc>
                  <a:txBody>
                    <a:bodyPr/>
                    <a:lstStyle/>
                    <a:p>
                      <a:pPr algn="ctr" rtl="0" fontAlgn="base">
                        <a:lnSpc>
                          <a:spcPts val="1650"/>
                        </a:lnSpc>
                      </a:pPr>
                      <a:r>
                        <a:rPr lang="en-US" sz="1800" b="1" i="0">
                          <a:solidFill>
                            <a:srgbClr val="AF5A64"/>
                          </a:solidFill>
                          <a:effectLst/>
                          <a:latin typeface="Calibri"/>
                        </a:rPr>
                        <a:t>Technology &amp; Innovation</a:t>
                      </a:r>
                      <a:endParaRPr lang="en-US" b="1" i="0">
                        <a:solidFill>
                          <a:srgbClr val="000000"/>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2">
                        <a:lumMod val="25000"/>
                        <a:lumOff val="75000"/>
                      </a:schemeClr>
                    </a:solidFill>
                  </a:tcPr>
                </a:tc>
                <a:tc>
                  <a:txBody>
                    <a:bodyPr/>
                    <a:lstStyle/>
                    <a:p>
                      <a:pPr algn="ctr" rtl="0" fontAlgn="base">
                        <a:lnSpc>
                          <a:spcPts val="1650"/>
                        </a:lnSpc>
                      </a:pPr>
                      <a:r>
                        <a:rPr lang="en-US" sz="1800" b="0" i="0">
                          <a:solidFill>
                            <a:schemeClr val="tx1"/>
                          </a:solidFill>
                          <a:effectLst/>
                          <a:latin typeface="Calibri"/>
                        </a:rPr>
                        <a:t>AR Try-ons, Personalized recommendations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lnSpc>
                          <a:spcPts val="1650"/>
                        </a:lnSpc>
                      </a:pPr>
                      <a:r>
                        <a:rPr lang="en-US" sz="1800" b="0" i="0">
                          <a:solidFill>
                            <a:schemeClr val="tx1"/>
                          </a:solidFill>
                          <a:effectLst/>
                          <a:latin typeface="Calibri"/>
                        </a:rPr>
                        <a:t>AI-driven recommendations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rtl="0" fontAlgn="base">
                        <a:lnSpc>
                          <a:spcPts val="1650"/>
                        </a:lnSpc>
                      </a:pPr>
                      <a:r>
                        <a:rPr lang="en-US" sz="1800" b="0" i="0">
                          <a:solidFill>
                            <a:schemeClr val="tx1"/>
                          </a:solidFill>
                          <a:effectLst/>
                          <a:latin typeface="Calibri"/>
                        </a:rPr>
                        <a:t>Advanced search features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3">
                        <a:lumMod val="60000"/>
                        <a:lumOff val="40000"/>
                      </a:schemeClr>
                    </a:solidFill>
                  </a:tcPr>
                </a:tc>
                <a:tc>
                  <a:txBody>
                    <a:bodyPr/>
                    <a:lstStyle/>
                    <a:p>
                      <a:pPr algn="ctr" rtl="0" fontAlgn="base">
                        <a:lnSpc>
                          <a:spcPts val="1650"/>
                        </a:lnSpc>
                      </a:pPr>
                      <a:r>
                        <a:rPr lang="en-US" sz="1800" b="0" i="0">
                          <a:solidFill>
                            <a:schemeClr val="tx1"/>
                          </a:solidFill>
                          <a:effectLst/>
                          <a:latin typeface="Calibri"/>
                        </a:rPr>
                        <a:t>Virtual fitting room</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ctr" rtl="0" fontAlgn="base">
                        <a:lnSpc>
                          <a:spcPts val="1650"/>
                        </a:lnSpc>
                      </a:pPr>
                      <a:r>
                        <a:rPr lang="en-US" sz="1800" b="0" i="0">
                          <a:solidFill>
                            <a:schemeClr val="tx1"/>
                          </a:solidFill>
                          <a:effectLst/>
                          <a:latin typeface="Calibri"/>
                        </a:rPr>
                        <a:t>Enhance online shopping experience</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28913818"/>
                  </a:ext>
                </a:extLst>
              </a:tr>
              <a:tr h="1282700">
                <a:tc>
                  <a:txBody>
                    <a:bodyPr/>
                    <a:lstStyle/>
                    <a:p>
                      <a:pPr algn="ctr" rtl="0" fontAlgn="base">
                        <a:lnSpc>
                          <a:spcPts val="1650"/>
                        </a:lnSpc>
                      </a:pPr>
                      <a:r>
                        <a:rPr lang="en-US" sz="1800" b="1" i="0">
                          <a:solidFill>
                            <a:srgbClr val="AF5A64"/>
                          </a:solidFill>
                          <a:effectLst/>
                          <a:latin typeface="Calibri"/>
                        </a:rPr>
                        <a:t>Logistics &amp; Supply Chain</a:t>
                      </a:r>
                      <a:endParaRPr lang="en-US" b="1" i="0">
                        <a:solidFill>
                          <a:srgbClr val="000000"/>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tx2">
                        <a:lumMod val="25000"/>
                        <a:lumOff val="75000"/>
                      </a:schemeClr>
                    </a:solidFill>
                  </a:tcPr>
                </a:tc>
                <a:tc>
                  <a:txBody>
                    <a:bodyPr/>
                    <a:lstStyle/>
                    <a:p>
                      <a:pPr algn="ctr" rtl="0" fontAlgn="base">
                        <a:lnSpc>
                          <a:spcPts val="1650"/>
                        </a:lnSpc>
                      </a:pPr>
                      <a:r>
                        <a:rPr lang="en-US" sz="1800" b="0" i="0">
                          <a:solidFill>
                            <a:schemeClr val="tx1"/>
                          </a:solidFill>
                          <a:effectLst/>
                          <a:latin typeface="Calibri"/>
                        </a:rPr>
                        <a:t>Fast delivery, Reliable network</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60000"/>
                        <a:lumOff val="40000"/>
                      </a:schemeClr>
                    </a:solidFill>
                  </a:tcPr>
                </a:tc>
                <a:tc>
                  <a:txBody>
                    <a:bodyPr/>
                    <a:lstStyle/>
                    <a:p>
                      <a:pPr algn="ctr" rtl="0" fontAlgn="base">
                        <a:lnSpc>
                          <a:spcPts val="1650"/>
                        </a:lnSpc>
                      </a:pPr>
                      <a:r>
                        <a:rPr lang="en-US" sz="1800" b="0" i="0">
                          <a:solidFill>
                            <a:schemeClr val="tx1"/>
                          </a:solidFill>
                          <a:effectLst/>
                          <a:latin typeface="Calibri"/>
                        </a:rPr>
                        <a:t>Extensive logistics network</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rtl="0" fontAlgn="base">
                        <a:lnSpc>
                          <a:spcPts val="1650"/>
                        </a:lnSpc>
                      </a:pPr>
                      <a:r>
                        <a:rPr lang="en-US" sz="1800" b="0" i="0">
                          <a:solidFill>
                            <a:schemeClr val="tx1"/>
                          </a:solidFill>
                          <a:effectLst/>
                          <a:latin typeface="Calibri"/>
                        </a:rPr>
                        <a:t>Efficient, Varied delivery options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3">
                        <a:lumMod val="60000"/>
                        <a:lumOff val="40000"/>
                      </a:schemeClr>
                    </a:solidFill>
                  </a:tcPr>
                </a:tc>
                <a:tc>
                  <a:txBody>
                    <a:bodyPr/>
                    <a:lstStyle/>
                    <a:p>
                      <a:pPr algn="ctr" rtl="0" fontAlgn="base">
                        <a:lnSpc>
                          <a:spcPts val="1650"/>
                        </a:lnSpc>
                      </a:pPr>
                      <a:r>
                        <a:rPr lang="en-US" sz="1800" b="0" i="0">
                          <a:solidFill>
                            <a:schemeClr val="tx1"/>
                          </a:solidFill>
                          <a:effectLst/>
                          <a:latin typeface="Calibri"/>
                        </a:rPr>
                        <a:t>Fast delivery for Urban areas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ctr" rtl="0" fontAlgn="base">
                        <a:lnSpc>
                          <a:spcPts val="1650"/>
                        </a:lnSpc>
                      </a:pPr>
                      <a:r>
                        <a:rPr lang="en-US" sz="1800" b="0" i="0">
                          <a:solidFill>
                            <a:schemeClr val="tx1"/>
                          </a:solidFill>
                          <a:effectLst/>
                          <a:latin typeface="Calibri"/>
                        </a:rPr>
                        <a:t>Premium delivery options</a:t>
                      </a:r>
                      <a:endParaRPr lang="en-US" b="0" i="0">
                        <a:solidFill>
                          <a:schemeClr val="tx1"/>
                        </a:solidFill>
                        <a:effectLst/>
                        <a:latin typeface="Calibri"/>
                      </a:endParaRPr>
                    </a:p>
                  </a:txBody>
                  <a:tcPr marL="68580" marR="68580" marT="34290" marB="3429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32737571"/>
                  </a:ext>
                </a:extLst>
              </a:tr>
            </a:tbl>
          </a:graphicData>
        </a:graphic>
      </p:graphicFrame>
      <p:graphicFrame>
        <p:nvGraphicFramePr>
          <p:cNvPr id="5" name="Table 4">
            <a:extLst>
              <a:ext uri="{FF2B5EF4-FFF2-40B4-BE49-F238E27FC236}">
                <a16:creationId xmlns:a16="http://schemas.microsoft.com/office/drawing/2014/main" id="{9BD16D2F-D16F-5D94-2E5A-E77CD64A4372}"/>
              </a:ext>
            </a:extLst>
          </p:cNvPr>
          <p:cNvGraphicFramePr>
            <a:graphicFrameLocks noGrp="1"/>
          </p:cNvGraphicFramePr>
          <p:nvPr>
            <p:extLst>
              <p:ext uri="{D42A27DB-BD31-4B8C-83A1-F6EECF244321}">
                <p14:modId xmlns:p14="http://schemas.microsoft.com/office/powerpoint/2010/main" val="1293637717"/>
              </p:ext>
            </p:extLst>
          </p:nvPr>
        </p:nvGraphicFramePr>
        <p:xfrm>
          <a:off x="44450" y="1327150"/>
          <a:ext cx="12105684" cy="965200"/>
        </p:xfrm>
        <a:graphic>
          <a:graphicData uri="http://schemas.openxmlformats.org/drawingml/2006/table">
            <a:tbl>
              <a:tblPr bandRow="1">
                <a:tableStyleId>{5C22544A-7EE6-4342-B048-85BDC9FD1C3A}</a:tableStyleId>
              </a:tblPr>
              <a:tblGrid>
                <a:gridCol w="2017614">
                  <a:extLst>
                    <a:ext uri="{9D8B030D-6E8A-4147-A177-3AD203B41FA5}">
                      <a16:colId xmlns:a16="http://schemas.microsoft.com/office/drawing/2014/main" val="3333676675"/>
                    </a:ext>
                  </a:extLst>
                </a:gridCol>
                <a:gridCol w="2017614">
                  <a:extLst>
                    <a:ext uri="{9D8B030D-6E8A-4147-A177-3AD203B41FA5}">
                      <a16:colId xmlns:a16="http://schemas.microsoft.com/office/drawing/2014/main" val="3539805316"/>
                    </a:ext>
                  </a:extLst>
                </a:gridCol>
                <a:gridCol w="2017614">
                  <a:extLst>
                    <a:ext uri="{9D8B030D-6E8A-4147-A177-3AD203B41FA5}">
                      <a16:colId xmlns:a16="http://schemas.microsoft.com/office/drawing/2014/main" val="4196072679"/>
                    </a:ext>
                  </a:extLst>
                </a:gridCol>
                <a:gridCol w="2017614">
                  <a:extLst>
                    <a:ext uri="{9D8B030D-6E8A-4147-A177-3AD203B41FA5}">
                      <a16:colId xmlns:a16="http://schemas.microsoft.com/office/drawing/2014/main" val="107060630"/>
                    </a:ext>
                  </a:extLst>
                </a:gridCol>
                <a:gridCol w="2017614">
                  <a:extLst>
                    <a:ext uri="{9D8B030D-6E8A-4147-A177-3AD203B41FA5}">
                      <a16:colId xmlns:a16="http://schemas.microsoft.com/office/drawing/2014/main" val="2046901041"/>
                    </a:ext>
                  </a:extLst>
                </a:gridCol>
                <a:gridCol w="2017614">
                  <a:extLst>
                    <a:ext uri="{9D8B030D-6E8A-4147-A177-3AD203B41FA5}">
                      <a16:colId xmlns:a16="http://schemas.microsoft.com/office/drawing/2014/main" val="3575571419"/>
                    </a:ext>
                  </a:extLst>
                </a:gridCol>
              </a:tblGrid>
              <a:tr h="965200">
                <a:tc>
                  <a:txBody>
                    <a:bodyPr/>
                    <a:lstStyle/>
                    <a:p>
                      <a:pPr lvl="0" algn="ctr">
                        <a:buNone/>
                      </a:pPr>
                      <a:r>
                        <a:rPr lang="en-US" sz="2000" b="1">
                          <a:solidFill>
                            <a:schemeClr val="accent2">
                              <a:lumMod val="49000"/>
                            </a:schemeClr>
                          </a:solidFill>
                          <a:latin typeface="Calibri"/>
                        </a:rPr>
                        <a:t>CRITERIA</a:t>
                      </a:r>
                      <a:endParaRPr lang="en-US" sz="2000">
                        <a:solidFill>
                          <a:schemeClr val="accent2">
                            <a:lumMod val="49000"/>
                          </a:schemeClr>
                        </a:solidFill>
                        <a:latin typeface="Calibri"/>
                      </a:endParaRPr>
                    </a:p>
                  </a:txBody>
                  <a:tcPr anchor="ctr">
                    <a:solidFill>
                      <a:schemeClr val="tx2">
                        <a:lumMod val="25000"/>
                        <a:lumOff val="75000"/>
                      </a:schemeClr>
                    </a:solidFill>
                  </a:tcPr>
                </a:tc>
                <a:tc>
                  <a:txBody>
                    <a:bodyPr/>
                    <a:lstStyle/>
                    <a:p>
                      <a:pPr lvl="0" algn="ctr">
                        <a:buNone/>
                      </a:pPr>
                      <a:r>
                        <a:rPr lang="en-US" sz="2000" b="1">
                          <a:solidFill>
                            <a:schemeClr val="accent2">
                              <a:lumMod val="49000"/>
                            </a:schemeClr>
                          </a:solidFill>
                          <a:latin typeface="Calibri"/>
                        </a:rPr>
                        <a:t>MYNTRA</a:t>
                      </a:r>
                      <a:endParaRPr lang="en-US" sz="2000">
                        <a:solidFill>
                          <a:schemeClr val="accent2">
                            <a:lumMod val="49000"/>
                          </a:schemeClr>
                        </a:solidFill>
                        <a:latin typeface="Calibri"/>
                      </a:endParaRPr>
                    </a:p>
                  </a:txBody>
                  <a:tcPr anchor="ctr">
                    <a:solidFill>
                      <a:schemeClr val="accent1">
                        <a:lumMod val="60000"/>
                        <a:lumOff val="40000"/>
                      </a:schemeClr>
                    </a:solidFill>
                  </a:tcPr>
                </a:tc>
                <a:tc>
                  <a:txBody>
                    <a:bodyPr/>
                    <a:lstStyle/>
                    <a:p>
                      <a:pPr lvl="0" algn="ctr">
                        <a:buNone/>
                      </a:pPr>
                      <a:r>
                        <a:rPr lang="en-US" sz="2000" b="1">
                          <a:solidFill>
                            <a:schemeClr val="accent2">
                              <a:lumMod val="49000"/>
                            </a:schemeClr>
                          </a:solidFill>
                          <a:latin typeface="Calibri"/>
                        </a:rPr>
                        <a:t>AMAZON FASHION</a:t>
                      </a:r>
                      <a:endParaRPr lang="en-US" sz="2000">
                        <a:solidFill>
                          <a:schemeClr val="accent2">
                            <a:lumMod val="49000"/>
                          </a:schemeClr>
                        </a:solidFill>
                        <a:latin typeface="Calibri"/>
                      </a:endParaRPr>
                    </a:p>
                  </a:txBody>
                  <a:tcPr anchor="ctr">
                    <a:solidFill>
                      <a:schemeClr val="accent2">
                        <a:lumMod val="60000"/>
                        <a:lumOff val="40000"/>
                      </a:schemeClr>
                    </a:solidFill>
                  </a:tcPr>
                </a:tc>
                <a:tc>
                  <a:txBody>
                    <a:bodyPr/>
                    <a:lstStyle/>
                    <a:p>
                      <a:pPr lvl="0" algn="ctr">
                        <a:buNone/>
                      </a:pPr>
                      <a:r>
                        <a:rPr lang="en-US" sz="2000" b="1">
                          <a:solidFill>
                            <a:schemeClr val="accent2">
                              <a:lumMod val="49000"/>
                            </a:schemeClr>
                          </a:solidFill>
                          <a:latin typeface="Calibri"/>
                        </a:rPr>
                        <a:t>FLIPKART FASHION</a:t>
                      </a:r>
                      <a:endParaRPr lang="en-US" sz="2000">
                        <a:solidFill>
                          <a:schemeClr val="accent2">
                            <a:lumMod val="49000"/>
                          </a:schemeClr>
                        </a:solidFill>
                        <a:latin typeface="Calibri"/>
                      </a:endParaRPr>
                    </a:p>
                  </a:txBody>
                  <a:tcPr anchor="ctr">
                    <a:solidFill>
                      <a:schemeClr val="accent3">
                        <a:lumMod val="60000"/>
                        <a:lumOff val="40000"/>
                      </a:schemeClr>
                    </a:solidFill>
                  </a:tcPr>
                </a:tc>
                <a:tc>
                  <a:txBody>
                    <a:bodyPr/>
                    <a:lstStyle/>
                    <a:p>
                      <a:pPr lvl="0" algn="ctr">
                        <a:buNone/>
                      </a:pPr>
                      <a:r>
                        <a:rPr lang="en-US" sz="2000" b="1">
                          <a:solidFill>
                            <a:schemeClr val="accent2">
                              <a:lumMod val="49000"/>
                            </a:schemeClr>
                          </a:solidFill>
                          <a:latin typeface="Calibri"/>
                        </a:rPr>
                        <a:t>AJIO</a:t>
                      </a:r>
                      <a:endParaRPr lang="en-US" sz="2000">
                        <a:solidFill>
                          <a:schemeClr val="accent2">
                            <a:lumMod val="49000"/>
                          </a:schemeClr>
                        </a:solidFill>
                        <a:latin typeface="Calibri"/>
                      </a:endParaRPr>
                    </a:p>
                  </a:txBody>
                  <a:tcPr anchor="ctr">
                    <a:solidFill>
                      <a:schemeClr val="accent6">
                        <a:lumMod val="60000"/>
                        <a:lumOff val="40000"/>
                      </a:schemeClr>
                    </a:solidFill>
                  </a:tcPr>
                </a:tc>
                <a:tc>
                  <a:txBody>
                    <a:bodyPr/>
                    <a:lstStyle/>
                    <a:p>
                      <a:pPr lvl="0" algn="ctr">
                        <a:buNone/>
                      </a:pPr>
                      <a:r>
                        <a:rPr lang="en-US" sz="2000" b="1">
                          <a:solidFill>
                            <a:schemeClr val="accent2">
                              <a:lumMod val="49000"/>
                            </a:schemeClr>
                          </a:solidFill>
                          <a:latin typeface="Calibri"/>
                        </a:rPr>
                        <a:t>TATA </a:t>
                      </a:r>
                      <a:r>
                        <a:rPr lang="en-US" sz="2000" b="1" err="1">
                          <a:solidFill>
                            <a:schemeClr val="accent2">
                              <a:lumMod val="49000"/>
                            </a:schemeClr>
                          </a:solidFill>
                          <a:latin typeface="Calibri"/>
                        </a:rPr>
                        <a:t>CLiQ</a:t>
                      </a:r>
                      <a:endParaRPr lang="en-US" sz="2000" err="1">
                        <a:solidFill>
                          <a:schemeClr val="accent2">
                            <a:lumMod val="49000"/>
                          </a:schemeClr>
                        </a:solidFill>
                        <a:latin typeface="Calibri"/>
                      </a:endParaRPr>
                    </a:p>
                  </a:txBody>
                  <a:tcPr anchor="ctr">
                    <a:solidFill>
                      <a:schemeClr val="accent4">
                        <a:lumMod val="60000"/>
                        <a:lumOff val="40000"/>
                      </a:schemeClr>
                    </a:solidFill>
                  </a:tcPr>
                </a:tc>
                <a:extLst>
                  <a:ext uri="{0D108BD9-81ED-4DB2-BD59-A6C34878D82A}">
                    <a16:rowId xmlns:a16="http://schemas.microsoft.com/office/drawing/2014/main" val="2696298225"/>
                  </a:ext>
                </a:extLst>
              </a:tr>
            </a:tbl>
          </a:graphicData>
        </a:graphic>
      </p:graphicFrame>
      <p:sp>
        <p:nvSpPr>
          <p:cNvPr id="10" name="TextBox 9">
            <a:extLst>
              <a:ext uri="{FF2B5EF4-FFF2-40B4-BE49-F238E27FC236}">
                <a16:creationId xmlns:a16="http://schemas.microsoft.com/office/drawing/2014/main" id="{ADC6E3CF-C661-D46A-A464-7485E30175EC}"/>
              </a:ext>
            </a:extLst>
          </p:cNvPr>
          <p:cNvSpPr txBox="1"/>
          <p:nvPr/>
        </p:nvSpPr>
        <p:spPr>
          <a:xfrm>
            <a:off x="472558" y="297477"/>
            <a:ext cx="11239500" cy="707886"/>
          </a:xfrm>
          <a:prstGeom prst="rect">
            <a:avLst/>
          </a:prstGeom>
          <a:noFill/>
          <a:ln w="28575">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ea typeface="Calibri"/>
                <a:cs typeface="Calibri"/>
              </a:rPr>
              <a:t>COMPETITOR ANALYSIS on KEY COMPONENTS</a:t>
            </a:r>
            <a:endParaRPr lang="en-US" sz="4000">
              <a:solidFill>
                <a:srgbClr val="7030A0"/>
              </a:solidFill>
            </a:endParaRPr>
          </a:p>
        </p:txBody>
      </p:sp>
    </p:spTree>
    <p:extLst>
      <p:ext uri="{BB962C8B-B14F-4D97-AF65-F5344CB8AC3E}">
        <p14:creationId xmlns:p14="http://schemas.microsoft.com/office/powerpoint/2010/main" val="98911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729307-49DD-2598-AB5A-0E35145A3208}"/>
              </a:ext>
            </a:extLst>
          </p:cNvPr>
          <p:cNvSpPr txBox="1"/>
          <p:nvPr/>
        </p:nvSpPr>
        <p:spPr>
          <a:xfrm>
            <a:off x="472558" y="56177"/>
            <a:ext cx="11239500" cy="707886"/>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ea typeface="Calibri"/>
                <a:cs typeface="Calibri"/>
              </a:rPr>
              <a:t>COMPETITOR ANALYSIS on CHALLENGES</a:t>
            </a:r>
            <a:endParaRPr lang="en-US" sz="4000">
              <a:solidFill>
                <a:srgbClr val="7030A0"/>
              </a:solidFill>
            </a:endParaRPr>
          </a:p>
        </p:txBody>
      </p:sp>
      <p:graphicFrame>
        <p:nvGraphicFramePr>
          <p:cNvPr id="4" name="Table 3">
            <a:extLst>
              <a:ext uri="{FF2B5EF4-FFF2-40B4-BE49-F238E27FC236}">
                <a16:creationId xmlns:a16="http://schemas.microsoft.com/office/drawing/2014/main" id="{91F0EFB9-6B71-7789-54DC-F974BAAFEE22}"/>
              </a:ext>
            </a:extLst>
          </p:cNvPr>
          <p:cNvGraphicFramePr>
            <a:graphicFrameLocks noGrp="1"/>
          </p:cNvGraphicFramePr>
          <p:nvPr>
            <p:extLst>
              <p:ext uri="{D42A27DB-BD31-4B8C-83A1-F6EECF244321}">
                <p14:modId xmlns:p14="http://schemas.microsoft.com/office/powerpoint/2010/main" val="3203491829"/>
              </p:ext>
            </p:extLst>
          </p:nvPr>
        </p:nvGraphicFramePr>
        <p:xfrm>
          <a:off x="69850" y="781050"/>
          <a:ext cx="12054996" cy="5995894"/>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2011828369"/>
                    </a:ext>
                  </a:extLst>
                </a:gridCol>
                <a:gridCol w="2032000">
                  <a:extLst>
                    <a:ext uri="{9D8B030D-6E8A-4147-A177-3AD203B41FA5}">
                      <a16:colId xmlns:a16="http://schemas.microsoft.com/office/drawing/2014/main" val="3345645193"/>
                    </a:ext>
                  </a:extLst>
                </a:gridCol>
                <a:gridCol w="2179399">
                  <a:extLst>
                    <a:ext uri="{9D8B030D-6E8A-4147-A177-3AD203B41FA5}">
                      <a16:colId xmlns:a16="http://schemas.microsoft.com/office/drawing/2014/main" val="6948596"/>
                    </a:ext>
                  </a:extLst>
                </a:gridCol>
                <a:gridCol w="2235199">
                  <a:extLst>
                    <a:ext uri="{9D8B030D-6E8A-4147-A177-3AD203B41FA5}">
                      <a16:colId xmlns:a16="http://schemas.microsoft.com/office/drawing/2014/main" val="3392498727"/>
                    </a:ext>
                  </a:extLst>
                </a:gridCol>
                <a:gridCol w="1882164">
                  <a:extLst>
                    <a:ext uri="{9D8B030D-6E8A-4147-A177-3AD203B41FA5}">
                      <a16:colId xmlns:a16="http://schemas.microsoft.com/office/drawing/2014/main" val="888000483"/>
                    </a:ext>
                  </a:extLst>
                </a:gridCol>
                <a:gridCol w="1910134">
                  <a:extLst>
                    <a:ext uri="{9D8B030D-6E8A-4147-A177-3AD203B41FA5}">
                      <a16:colId xmlns:a16="http://schemas.microsoft.com/office/drawing/2014/main" val="2126817184"/>
                    </a:ext>
                  </a:extLst>
                </a:gridCol>
              </a:tblGrid>
              <a:tr h="785133">
                <a:tc>
                  <a:txBody>
                    <a:bodyPr/>
                    <a:lstStyle/>
                    <a:p>
                      <a:pPr algn="ctr"/>
                      <a:r>
                        <a:rPr lang="en-US" sz="2000">
                          <a:latin typeface="Calibri"/>
                        </a:rPr>
                        <a:t>CRITERIA</a:t>
                      </a:r>
                    </a:p>
                  </a:txBody>
                  <a:tcPr anchor="ctr">
                    <a:solidFill>
                      <a:schemeClr val="accent6"/>
                    </a:solidFill>
                  </a:tcPr>
                </a:tc>
                <a:tc>
                  <a:txBody>
                    <a:bodyPr/>
                    <a:lstStyle/>
                    <a:p>
                      <a:pPr algn="ctr"/>
                      <a:r>
                        <a:rPr lang="en-US" sz="2000">
                          <a:latin typeface="Calibri"/>
                        </a:rPr>
                        <a:t>MYNTRA</a:t>
                      </a:r>
                    </a:p>
                  </a:txBody>
                  <a:tcPr anchor="ctr">
                    <a:solidFill>
                      <a:schemeClr val="accent6"/>
                    </a:solidFill>
                  </a:tcPr>
                </a:tc>
                <a:tc>
                  <a:txBody>
                    <a:bodyPr/>
                    <a:lstStyle/>
                    <a:p>
                      <a:pPr algn="ctr"/>
                      <a:r>
                        <a:rPr lang="en-US" sz="2000">
                          <a:latin typeface="Calibri"/>
                        </a:rPr>
                        <a:t>AMAZON FASHION</a:t>
                      </a:r>
                    </a:p>
                  </a:txBody>
                  <a:tcPr anchor="ctr">
                    <a:solidFill>
                      <a:schemeClr val="accent6"/>
                    </a:solidFill>
                  </a:tcPr>
                </a:tc>
                <a:tc>
                  <a:txBody>
                    <a:bodyPr/>
                    <a:lstStyle/>
                    <a:p>
                      <a:pPr algn="ctr"/>
                      <a:r>
                        <a:rPr lang="en-US" sz="2000">
                          <a:latin typeface="Calibri"/>
                        </a:rPr>
                        <a:t>FLIPKART FASHION</a:t>
                      </a:r>
                    </a:p>
                  </a:txBody>
                  <a:tcPr anchor="ctr">
                    <a:solidFill>
                      <a:schemeClr val="accent6"/>
                    </a:solidFill>
                  </a:tcPr>
                </a:tc>
                <a:tc>
                  <a:txBody>
                    <a:bodyPr/>
                    <a:lstStyle/>
                    <a:p>
                      <a:pPr algn="ctr"/>
                      <a:r>
                        <a:rPr lang="en-US" sz="2000">
                          <a:latin typeface="Calibri"/>
                        </a:rPr>
                        <a:t>AJIO</a:t>
                      </a:r>
                    </a:p>
                  </a:txBody>
                  <a:tcPr anchor="ctr">
                    <a:solidFill>
                      <a:schemeClr val="accent6"/>
                    </a:solidFill>
                  </a:tcPr>
                </a:tc>
                <a:tc>
                  <a:txBody>
                    <a:bodyPr/>
                    <a:lstStyle/>
                    <a:p>
                      <a:pPr algn="ctr"/>
                      <a:r>
                        <a:rPr lang="en-US" sz="2000">
                          <a:latin typeface="Calibri"/>
                        </a:rPr>
                        <a:t>TATA </a:t>
                      </a:r>
                      <a:r>
                        <a:rPr lang="en-US" sz="2000" err="1">
                          <a:latin typeface="Calibri"/>
                        </a:rPr>
                        <a:t>CLiQ</a:t>
                      </a:r>
                      <a:endParaRPr lang="en-US" err="1"/>
                    </a:p>
                  </a:txBody>
                  <a:tcPr anchor="ctr">
                    <a:solidFill>
                      <a:schemeClr val="accent6"/>
                    </a:solidFill>
                  </a:tcPr>
                </a:tc>
                <a:extLst>
                  <a:ext uri="{0D108BD9-81ED-4DB2-BD59-A6C34878D82A}">
                    <a16:rowId xmlns:a16="http://schemas.microsoft.com/office/drawing/2014/main" val="3531336938"/>
                  </a:ext>
                </a:extLst>
              </a:tr>
              <a:tr h="785133">
                <a:tc>
                  <a:txBody>
                    <a:bodyPr/>
                    <a:lstStyle/>
                    <a:p>
                      <a:pPr algn="ctr"/>
                      <a:r>
                        <a:rPr lang="en-US" b="1">
                          <a:solidFill>
                            <a:schemeClr val="accent2">
                              <a:lumMod val="49000"/>
                            </a:schemeClr>
                          </a:solidFill>
                          <a:latin typeface="Calibri"/>
                        </a:rPr>
                        <a:t>PRODUCT QUALITY</a:t>
                      </a:r>
                    </a:p>
                  </a:txBody>
                  <a:tcPr anchor="ctr">
                    <a:solidFill>
                      <a:schemeClr val="accent5">
                        <a:lumMod val="20000"/>
                        <a:lumOff val="80000"/>
                      </a:schemeClr>
                    </a:solidFill>
                  </a:tcPr>
                </a:tc>
                <a:tc>
                  <a:txBody>
                    <a:bodyPr/>
                    <a:lstStyle/>
                    <a:p>
                      <a:pPr algn="ctr"/>
                      <a:r>
                        <a:rPr lang="en-US">
                          <a:latin typeface="Calibri"/>
                        </a:rPr>
                        <a:t>Inconsistent quality across brands</a:t>
                      </a:r>
                    </a:p>
                  </a:txBody>
                  <a:tcPr anchor="ctr">
                    <a:solidFill>
                      <a:schemeClr val="accent5">
                        <a:lumMod val="20000"/>
                        <a:lumOff val="80000"/>
                      </a:schemeClr>
                    </a:solidFill>
                  </a:tcPr>
                </a:tc>
                <a:tc>
                  <a:txBody>
                    <a:bodyPr/>
                    <a:lstStyle/>
                    <a:p>
                      <a:pPr algn="ctr"/>
                      <a:r>
                        <a:rPr lang="en-US">
                          <a:latin typeface="Calibri"/>
                        </a:rPr>
                        <a:t>Varies widely among sellers</a:t>
                      </a:r>
                    </a:p>
                  </a:txBody>
                  <a:tcPr anchor="ctr">
                    <a:solidFill>
                      <a:schemeClr val="accent5">
                        <a:lumMod val="20000"/>
                        <a:lumOff val="80000"/>
                      </a:schemeClr>
                    </a:solidFill>
                  </a:tcPr>
                </a:tc>
                <a:tc>
                  <a:txBody>
                    <a:bodyPr/>
                    <a:lstStyle/>
                    <a:p>
                      <a:pPr algn="ctr"/>
                      <a:r>
                        <a:rPr lang="en-US">
                          <a:latin typeface="Calibri"/>
                        </a:rPr>
                        <a:t>Varies among sellers</a:t>
                      </a:r>
                    </a:p>
                  </a:txBody>
                  <a:tcPr anchor="ctr">
                    <a:solidFill>
                      <a:schemeClr val="accent5">
                        <a:lumMod val="20000"/>
                        <a:lumOff val="80000"/>
                      </a:schemeClr>
                    </a:solidFill>
                  </a:tcPr>
                </a:tc>
                <a:tc>
                  <a:txBody>
                    <a:bodyPr/>
                    <a:lstStyle/>
                    <a:p>
                      <a:pPr algn="ctr"/>
                      <a:r>
                        <a:rPr lang="en-US">
                          <a:latin typeface="Calibri"/>
                        </a:rPr>
                        <a:t>Mixed reviews on product quality</a:t>
                      </a:r>
                    </a:p>
                  </a:txBody>
                  <a:tcPr anchor="ctr">
                    <a:solidFill>
                      <a:schemeClr val="accent5">
                        <a:lumMod val="20000"/>
                        <a:lumOff val="80000"/>
                      </a:schemeClr>
                    </a:solidFill>
                  </a:tcPr>
                </a:tc>
                <a:tc>
                  <a:txBody>
                    <a:bodyPr/>
                    <a:lstStyle/>
                    <a:p>
                      <a:pPr algn="ctr"/>
                      <a:r>
                        <a:rPr lang="en-US">
                          <a:latin typeface="Calibri"/>
                        </a:rPr>
                        <a:t>Limited product quality checks</a:t>
                      </a:r>
                    </a:p>
                  </a:txBody>
                  <a:tcPr anchor="ctr">
                    <a:solidFill>
                      <a:schemeClr val="accent5">
                        <a:lumMod val="20000"/>
                        <a:lumOff val="80000"/>
                      </a:schemeClr>
                    </a:solidFill>
                  </a:tcPr>
                </a:tc>
                <a:extLst>
                  <a:ext uri="{0D108BD9-81ED-4DB2-BD59-A6C34878D82A}">
                    <a16:rowId xmlns:a16="http://schemas.microsoft.com/office/drawing/2014/main" val="1366032750"/>
                  </a:ext>
                </a:extLst>
              </a:tr>
              <a:tr h="909758">
                <a:tc>
                  <a:txBody>
                    <a:bodyPr/>
                    <a:lstStyle/>
                    <a:p>
                      <a:pPr algn="ctr"/>
                      <a:r>
                        <a:rPr lang="en-US" b="1">
                          <a:solidFill>
                            <a:schemeClr val="accent2">
                              <a:lumMod val="49000"/>
                            </a:schemeClr>
                          </a:solidFill>
                          <a:latin typeface="Calibri"/>
                        </a:rPr>
                        <a:t>CUSTOMER SERVICE</a:t>
                      </a:r>
                    </a:p>
                  </a:txBody>
                  <a:tcPr anchor="ctr">
                    <a:solidFill>
                      <a:schemeClr val="accent5">
                        <a:lumMod val="40000"/>
                        <a:lumOff val="60000"/>
                      </a:schemeClr>
                    </a:solidFill>
                  </a:tcPr>
                </a:tc>
                <a:tc>
                  <a:txBody>
                    <a:bodyPr/>
                    <a:lstStyle/>
                    <a:p>
                      <a:pPr algn="ctr"/>
                      <a:r>
                        <a:rPr lang="en-US">
                          <a:latin typeface="Calibri"/>
                        </a:rPr>
                        <a:t>Slow response times in some cases</a:t>
                      </a:r>
                    </a:p>
                  </a:txBody>
                  <a:tcPr anchor="ctr">
                    <a:solidFill>
                      <a:schemeClr val="accent5">
                        <a:lumMod val="40000"/>
                        <a:lumOff val="60000"/>
                      </a:schemeClr>
                    </a:solidFill>
                  </a:tcPr>
                </a:tc>
                <a:tc>
                  <a:txBody>
                    <a:bodyPr/>
                    <a:lstStyle/>
                    <a:p>
                      <a:pPr algn="ctr"/>
                      <a:r>
                        <a:rPr lang="en-US">
                          <a:latin typeface="Calibri"/>
                        </a:rPr>
                        <a:t>Overwhelmed support during peak times</a:t>
                      </a:r>
                    </a:p>
                  </a:txBody>
                  <a:tcPr anchor="ctr">
                    <a:solidFill>
                      <a:schemeClr val="accent5">
                        <a:lumMod val="40000"/>
                        <a:lumOff val="60000"/>
                      </a:schemeClr>
                    </a:solidFill>
                  </a:tcPr>
                </a:tc>
                <a:tc>
                  <a:txBody>
                    <a:bodyPr/>
                    <a:lstStyle/>
                    <a:p>
                      <a:pPr algn="ctr"/>
                      <a:r>
                        <a:rPr lang="en-US">
                          <a:latin typeface="Calibri"/>
                        </a:rPr>
                        <a:t>Variable service quality</a:t>
                      </a:r>
                    </a:p>
                  </a:txBody>
                  <a:tcPr anchor="ctr">
                    <a:solidFill>
                      <a:schemeClr val="accent5">
                        <a:lumMod val="40000"/>
                        <a:lumOff val="60000"/>
                      </a:schemeClr>
                    </a:solidFill>
                  </a:tcPr>
                </a:tc>
                <a:tc>
                  <a:txBody>
                    <a:bodyPr/>
                    <a:lstStyle/>
                    <a:p>
                      <a:pPr algn="ctr"/>
                      <a:r>
                        <a:rPr lang="en-US">
                          <a:latin typeface="Calibri"/>
                        </a:rPr>
                        <a:t>Limited service for returns</a:t>
                      </a:r>
                    </a:p>
                  </a:txBody>
                  <a:tcPr anchor="ctr">
                    <a:solidFill>
                      <a:schemeClr val="accent5">
                        <a:lumMod val="40000"/>
                        <a:lumOff val="60000"/>
                      </a:schemeClr>
                    </a:solidFill>
                  </a:tcPr>
                </a:tc>
                <a:tc>
                  <a:txBody>
                    <a:bodyPr/>
                    <a:lstStyle/>
                    <a:p>
                      <a:pPr algn="ctr"/>
                      <a:r>
                        <a:rPr lang="en-US">
                          <a:latin typeface="Calibri"/>
                        </a:rPr>
                        <a:t>Premium pricing with limited support</a:t>
                      </a:r>
                    </a:p>
                  </a:txBody>
                  <a:tcPr anchor="ctr">
                    <a:solidFill>
                      <a:schemeClr val="accent5">
                        <a:lumMod val="40000"/>
                        <a:lumOff val="60000"/>
                      </a:schemeClr>
                    </a:solidFill>
                  </a:tcPr>
                </a:tc>
                <a:extLst>
                  <a:ext uri="{0D108BD9-81ED-4DB2-BD59-A6C34878D82A}">
                    <a16:rowId xmlns:a16="http://schemas.microsoft.com/office/drawing/2014/main" val="1140046437"/>
                  </a:ext>
                </a:extLst>
              </a:tr>
              <a:tr h="785133">
                <a:tc>
                  <a:txBody>
                    <a:bodyPr/>
                    <a:lstStyle/>
                    <a:p>
                      <a:pPr algn="ctr"/>
                      <a:r>
                        <a:rPr lang="en-US" b="1">
                          <a:solidFill>
                            <a:schemeClr val="accent2">
                              <a:lumMod val="49000"/>
                            </a:schemeClr>
                          </a:solidFill>
                          <a:latin typeface="Calibri"/>
                        </a:rPr>
                        <a:t>DELIVERY ISSUES</a:t>
                      </a:r>
                    </a:p>
                  </a:txBody>
                  <a:tcPr anchor="ctr">
                    <a:solidFill>
                      <a:schemeClr val="accent5">
                        <a:lumMod val="60000"/>
                        <a:lumOff val="40000"/>
                      </a:schemeClr>
                    </a:solidFill>
                  </a:tcPr>
                </a:tc>
                <a:tc>
                  <a:txBody>
                    <a:bodyPr/>
                    <a:lstStyle/>
                    <a:p>
                      <a:pPr algn="ctr"/>
                      <a:r>
                        <a:rPr lang="en-US">
                          <a:latin typeface="Calibri"/>
                        </a:rPr>
                        <a:t>Delivery times can be so long</a:t>
                      </a:r>
                    </a:p>
                  </a:txBody>
                  <a:tcPr anchor="ctr">
                    <a:solidFill>
                      <a:schemeClr val="accent5">
                        <a:lumMod val="60000"/>
                        <a:lumOff val="40000"/>
                      </a:schemeClr>
                    </a:solidFill>
                  </a:tcPr>
                </a:tc>
                <a:tc>
                  <a:txBody>
                    <a:bodyPr/>
                    <a:lstStyle/>
                    <a:p>
                      <a:pPr algn="ctr"/>
                      <a:r>
                        <a:rPr lang="en-US">
                          <a:latin typeface="Calibri"/>
                        </a:rPr>
                        <a:t>Occasional delivery delays</a:t>
                      </a:r>
                    </a:p>
                  </a:txBody>
                  <a:tcPr anchor="ctr">
                    <a:solidFill>
                      <a:schemeClr val="accent5">
                        <a:lumMod val="60000"/>
                        <a:lumOff val="40000"/>
                      </a:schemeClr>
                    </a:solidFill>
                  </a:tcPr>
                </a:tc>
                <a:tc>
                  <a:txBody>
                    <a:bodyPr/>
                    <a:lstStyle/>
                    <a:p>
                      <a:pPr algn="ctr"/>
                      <a:r>
                        <a:rPr lang="en-US">
                          <a:latin typeface="Calibri"/>
                        </a:rPr>
                        <a:t>Delivery issues in Remote areas</a:t>
                      </a:r>
                    </a:p>
                  </a:txBody>
                  <a:tcPr anchor="ctr">
                    <a:solidFill>
                      <a:schemeClr val="accent5">
                        <a:lumMod val="60000"/>
                        <a:lumOff val="40000"/>
                      </a:schemeClr>
                    </a:solidFill>
                  </a:tcPr>
                </a:tc>
                <a:tc>
                  <a:txBody>
                    <a:bodyPr/>
                    <a:lstStyle/>
                    <a:p>
                      <a:pPr algn="ctr"/>
                      <a:r>
                        <a:rPr lang="en-US">
                          <a:latin typeface="Calibri"/>
                        </a:rPr>
                        <a:t>Limited logistics for Rural areas</a:t>
                      </a:r>
                    </a:p>
                  </a:txBody>
                  <a:tcPr anchor="ctr">
                    <a:solidFill>
                      <a:schemeClr val="accent5">
                        <a:lumMod val="60000"/>
                        <a:lumOff val="40000"/>
                      </a:schemeClr>
                    </a:solidFill>
                  </a:tcPr>
                </a:tc>
                <a:tc>
                  <a:txBody>
                    <a:bodyPr/>
                    <a:lstStyle/>
                    <a:p>
                      <a:pPr algn="ctr"/>
                      <a:r>
                        <a:rPr lang="en-US">
                          <a:latin typeface="Calibri"/>
                        </a:rPr>
                        <a:t>High delivery charges</a:t>
                      </a:r>
                    </a:p>
                  </a:txBody>
                  <a:tcPr anchor="ctr">
                    <a:solidFill>
                      <a:schemeClr val="accent5">
                        <a:lumMod val="60000"/>
                        <a:lumOff val="40000"/>
                      </a:schemeClr>
                    </a:solidFill>
                  </a:tcPr>
                </a:tc>
                <a:extLst>
                  <a:ext uri="{0D108BD9-81ED-4DB2-BD59-A6C34878D82A}">
                    <a16:rowId xmlns:a16="http://schemas.microsoft.com/office/drawing/2014/main" val="2162776223"/>
                  </a:ext>
                </a:extLst>
              </a:tr>
              <a:tr h="909758">
                <a:tc>
                  <a:txBody>
                    <a:bodyPr/>
                    <a:lstStyle/>
                    <a:p>
                      <a:pPr algn="ctr"/>
                      <a:r>
                        <a:rPr lang="en-US" b="1">
                          <a:solidFill>
                            <a:schemeClr val="accent2">
                              <a:lumMod val="49000"/>
                            </a:schemeClr>
                          </a:solidFill>
                          <a:latin typeface="Calibri"/>
                        </a:rPr>
                        <a:t>RETURN POLICY</a:t>
                      </a:r>
                    </a:p>
                  </a:txBody>
                  <a:tcPr anchor="ctr">
                    <a:solidFill>
                      <a:schemeClr val="accent4">
                        <a:lumMod val="20000"/>
                        <a:lumOff val="80000"/>
                      </a:schemeClr>
                    </a:solidFill>
                  </a:tcPr>
                </a:tc>
                <a:tc>
                  <a:txBody>
                    <a:bodyPr/>
                    <a:lstStyle/>
                    <a:p>
                      <a:pPr algn="ctr"/>
                      <a:r>
                        <a:rPr lang="en-US">
                          <a:latin typeface="Calibri"/>
                        </a:rPr>
                        <a:t>Complicated returns processes</a:t>
                      </a:r>
                    </a:p>
                  </a:txBody>
                  <a:tcPr anchor="ctr">
                    <a:solidFill>
                      <a:schemeClr val="accent4">
                        <a:lumMod val="20000"/>
                        <a:lumOff val="80000"/>
                      </a:schemeClr>
                    </a:solidFill>
                  </a:tcPr>
                </a:tc>
                <a:tc>
                  <a:txBody>
                    <a:bodyPr/>
                    <a:lstStyle/>
                    <a:p>
                      <a:pPr algn="ctr"/>
                      <a:r>
                        <a:rPr lang="en-US">
                          <a:latin typeface="Calibri"/>
                        </a:rPr>
                        <a:t>Strict return window</a:t>
                      </a:r>
                    </a:p>
                  </a:txBody>
                  <a:tcPr anchor="ctr">
                    <a:solidFill>
                      <a:schemeClr val="accent4">
                        <a:lumMod val="20000"/>
                        <a:lumOff val="80000"/>
                      </a:schemeClr>
                    </a:solidFill>
                  </a:tcPr>
                </a:tc>
                <a:tc>
                  <a:txBody>
                    <a:bodyPr/>
                    <a:lstStyle/>
                    <a:p>
                      <a:pPr algn="ctr"/>
                      <a:r>
                        <a:rPr lang="en-US">
                          <a:latin typeface="Calibri"/>
                        </a:rPr>
                        <a:t>Limited return options for certain items</a:t>
                      </a:r>
                    </a:p>
                  </a:txBody>
                  <a:tcPr anchor="ctr">
                    <a:solidFill>
                      <a:schemeClr val="accent4">
                        <a:lumMod val="20000"/>
                        <a:lumOff val="80000"/>
                      </a:schemeClr>
                    </a:solidFill>
                  </a:tcPr>
                </a:tc>
                <a:tc>
                  <a:txBody>
                    <a:bodyPr/>
                    <a:lstStyle/>
                    <a:p>
                      <a:pPr algn="ctr"/>
                      <a:r>
                        <a:rPr lang="en-US">
                          <a:latin typeface="Calibri"/>
                        </a:rPr>
                        <a:t>Short return window for some categories</a:t>
                      </a:r>
                    </a:p>
                  </a:txBody>
                  <a:tcPr anchor="ctr">
                    <a:solidFill>
                      <a:schemeClr val="accent4">
                        <a:lumMod val="20000"/>
                        <a:lumOff val="80000"/>
                      </a:schemeClr>
                    </a:solidFill>
                  </a:tcPr>
                </a:tc>
                <a:tc>
                  <a:txBody>
                    <a:bodyPr/>
                    <a:lstStyle/>
                    <a:p>
                      <a:pPr algn="ctr"/>
                      <a:r>
                        <a:rPr lang="en-US">
                          <a:latin typeface="Calibri"/>
                        </a:rPr>
                        <a:t>Complicated return policies</a:t>
                      </a:r>
                    </a:p>
                  </a:txBody>
                  <a:tcPr anchor="ctr">
                    <a:solidFill>
                      <a:schemeClr val="accent4">
                        <a:lumMod val="20000"/>
                        <a:lumOff val="80000"/>
                      </a:schemeClr>
                    </a:solidFill>
                  </a:tcPr>
                </a:tc>
                <a:extLst>
                  <a:ext uri="{0D108BD9-81ED-4DB2-BD59-A6C34878D82A}">
                    <a16:rowId xmlns:a16="http://schemas.microsoft.com/office/drawing/2014/main" val="3483207945"/>
                  </a:ext>
                </a:extLst>
              </a:tr>
              <a:tr h="897295">
                <a:tc>
                  <a:txBody>
                    <a:bodyPr/>
                    <a:lstStyle/>
                    <a:p>
                      <a:pPr algn="ctr"/>
                      <a:r>
                        <a:rPr lang="en-US" b="1">
                          <a:solidFill>
                            <a:schemeClr val="accent2">
                              <a:lumMod val="49000"/>
                            </a:schemeClr>
                          </a:solidFill>
                          <a:latin typeface="Calibri"/>
                        </a:rPr>
                        <a:t>WEBSITE / APP USUABILITY</a:t>
                      </a:r>
                    </a:p>
                  </a:txBody>
                  <a:tcPr anchor="ctr">
                    <a:solidFill>
                      <a:schemeClr val="accent4">
                        <a:lumMod val="40000"/>
                        <a:lumOff val="60000"/>
                      </a:schemeClr>
                    </a:solidFill>
                  </a:tcPr>
                </a:tc>
                <a:tc>
                  <a:txBody>
                    <a:bodyPr/>
                    <a:lstStyle/>
                    <a:p>
                      <a:pPr algn="ctr"/>
                      <a:r>
                        <a:rPr lang="en-US">
                          <a:latin typeface="Calibri"/>
                        </a:rPr>
                        <a:t>can be Slow at peak times</a:t>
                      </a:r>
                    </a:p>
                  </a:txBody>
                  <a:tcPr anchor="ctr">
                    <a:solidFill>
                      <a:schemeClr val="accent4">
                        <a:lumMod val="40000"/>
                        <a:lumOff val="60000"/>
                      </a:schemeClr>
                    </a:solidFill>
                  </a:tcPr>
                </a:tc>
                <a:tc>
                  <a:txBody>
                    <a:bodyPr/>
                    <a:lstStyle/>
                    <a:p>
                      <a:pPr algn="ctr"/>
                      <a:r>
                        <a:rPr lang="en-US">
                          <a:latin typeface="Calibri"/>
                        </a:rPr>
                        <a:t>Sometimes Cluttered with options</a:t>
                      </a:r>
                    </a:p>
                  </a:txBody>
                  <a:tcPr anchor="ctr">
                    <a:solidFill>
                      <a:schemeClr val="accent4">
                        <a:lumMod val="40000"/>
                        <a:lumOff val="60000"/>
                      </a:schemeClr>
                    </a:solidFill>
                  </a:tcPr>
                </a:tc>
                <a:tc>
                  <a:txBody>
                    <a:bodyPr/>
                    <a:lstStyle/>
                    <a:p>
                      <a:pPr algn="ctr"/>
                      <a:r>
                        <a:rPr lang="en-US">
                          <a:latin typeface="Calibri"/>
                        </a:rPr>
                        <a:t>can be Overwhelming for users</a:t>
                      </a:r>
                    </a:p>
                  </a:txBody>
                  <a:tcPr anchor="ctr">
                    <a:solidFill>
                      <a:schemeClr val="accent4">
                        <a:lumMod val="40000"/>
                        <a:lumOff val="60000"/>
                      </a:schemeClr>
                    </a:solidFill>
                  </a:tcPr>
                </a:tc>
                <a:tc>
                  <a:txBody>
                    <a:bodyPr/>
                    <a:lstStyle/>
                    <a:p>
                      <a:pPr algn="ctr"/>
                      <a:r>
                        <a:rPr lang="en-US">
                          <a:latin typeface="Calibri"/>
                        </a:rPr>
                        <a:t>Less user-friendly interface</a:t>
                      </a:r>
                    </a:p>
                  </a:txBody>
                  <a:tcPr anchor="ctr">
                    <a:solidFill>
                      <a:schemeClr val="accent4">
                        <a:lumMod val="40000"/>
                        <a:lumOff val="60000"/>
                      </a:schemeClr>
                    </a:solidFill>
                  </a:tcPr>
                </a:tc>
                <a:tc>
                  <a:txBody>
                    <a:bodyPr/>
                    <a:lstStyle/>
                    <a:p>
                      <a:pPr algn="ctr"/>
                      <a:r>
                        <a:rPr lang="en-US">
                          <a:latin typeface="Calibri"/>
                        </a:rPr>
                        <a:t>Limited filters for Product searches</a:t>
                      </a:r>
                    </a:p>
                  </a:txBody>
                  <a:tcPr anchor="ctr">
                    <a:solidFill>
                      <a:schemeClr val="accent4">
                        <a:lumMod val="40000"/>
                        <a:lumOff val="60000"/>
                      </a:schemeClr>
                    </a:solidFill>
                  </a:tcPr>
                </a:tc>
                <a:extLst>
                  <a:ext uri="{0D108BD9-81ED-4DB2-BD59-A6C34878D82A}">
                    <a16:rowId xmlns:a16="http://schemas.microsoft.com/office/drawing/2014/main" val="3849620689"/>
                  </a:ext>
                </a:extLst>
              </a:tr>
              <a:tr h="909758">
                <a:tc>
                  <a:txBody>
                    <a:bodyPr/>
                    <a:lstStyle/>
                    <a:p>
                      <a:pPr algn="ctr"/>
                      <a:r>
                        <a:rPr lang="en-US" b="1">
                          <a:solidFill>
                            <a:schemeClr val="accent2">
                              <a:lumMod val="49000"/>
                            </a:schemeClr>
                          </a:solidFill>
                          <a:latin typeface="Calibri"/>
                        </a:rPr>
                        <a:t>BRAND VARIETY</a:t>
                      </a:r>
                    </a:p>
                  </a:txBody>
                  <a:tcPr anchor="ctr">
                    <a:solidFill>
                      <a:schemeClr val="accent4">
                        <a:lumMod val="60000"/>
                        <a:lumOff val="40000"/>
                      </a:schemeClr>
                    </a:solidFill>
                  </a:tcPr>
                </a:tc>
                <a:tc>
                  <a:txBody>
                    <a:bodyPr/>
                    <a:lstStyle/>
                    <a:p>
                      <a:pPr algn="ctr"/>
                      <a:r>
                        <a:rPr lang="en-US">
                          <a:latin typeface="Calibri"/>
                        </a:rPr>
                        <a:t>Limited exclusive high-end Brands</a:t>
                      </a:r>
                    </a:p>
                  </a:txBody>
                  <a:tcPr anchor="ctr">
                    <a:solidFill>
                      <a:schemeClr val="accent4">
                        <a:lumMod val="60000"/>
                        <a:lumOff val="40000"/>
                      </a:schemeClr>
                    </a:solidFill>
                  </a:tcPr>
                </a:tc>
                <a:tc>
                  <a:txBody>
                    <a:bodyPr/>
                    <a:lstStyle/>
                    <a:p>
                      <a:pPr algn="ctr"/>
                      <a:r>
                        <a:rPr lang="en-US">
                          <a:latin typeface="Calibri"/>
                        </a:rPr>
                        <a:t>Too many options can confuse &amp; delay conversion</a:t>
                      </a:r>
                    </a:p>
                  </a:txBody>
                  <a:tcPr anchor="ctr">
                    <a:solidFill>
                      <a:schemeClr val="accent4">
                        <a:lumMod val="60000"/>
                        <a:lumOff val="40000"/>
                      </a:schemeClr>
                    </a:solidFill>
                  </a:tcPr>
                </a:tc>
                <a:tc>
                  <a:txBody>
                    <a:bodyPr/>
                    <a:lstStyle/>
                    <a:p>
                      <a:pPr algn="ctr"/>
                      <a:r>
                        <a:rPr lang="en-US">
                          <a:latin typeface="Calibri"/>
                        </a:rPr>
                        <a:t>Mixed quality among available brands</a:t>
                      </a:r>
                    </a:p>
                  </a:txBody>
                  <a:tcPr anchor="ctr">
                    <a:solidFill>
                      <a:schemeClr val="accent4">
                        <a:lumMod val="60000"/>
                        <a:lumOff val="40000"/>
                      </a:schemeClr>
                    </a:solidFill>
                  </a:tcPr>
                </a:tc>
                <a:tc>
                  <a:txBody>
                    <a:bodyPr/>
                    <a:lstStyle/>
                    <a:p>
                      <a:pPr algn="ctr"/>
                      <a:r>
                        <a:rPr lang="en-US">
                          <a:latin typeface="Calibri"/>
                        </a:rPr>
                        <a:t>Limited options for western wear</a:t>
                      </a:r>
                    </a:p>
                  </a:txBody>
                  <a:tcPr anchor="ctr">
                    <a:solidFill>
                      <a:schemeClr val="accent4">
                        <a:lumMod val="60000"/>
                        <a:lumOff val="40000"/>
                      </a:schemeClr>
                    </a:solidFill>
                  </a:tcPr>
                </a:tc>
                <a:tc>
                  <a:txBody>
                    <a:bodyPr/>
                    <a:lstStyle/>
                    <a:p>
                      <a:pPr algn="ctr"/>
                      <a:r>
                        <a:rPr lang="en-US">
                          <a:latin typeface="Calibri"/>
                        </a:rPr>
                        <a:t>Focuses more on Premium brands</a:t>
                      </a:r>
                    </a:p>
                  </a:txBody>
                  <a:tcPr anchor="ctr">
                    <a:solidFill>
                      <a:schemeClr val="accent4">
                        <a:lumMod val="60000"/>
                        <a:lumOff val="40000"/>
                      </a:schemeClr>
                    </a:solidFill>
                  </a:tcPr>
                </a:tc>
                <a:extLst>
                  <a:ext uri="{0D108BD9-81ED-4DB2-BD59-A6C34878D82A}">
                    <a16:rowId xmlns:a16="http://schemas.microsoft.com/office/drawing/2014/main" val="3236977265"/>
                  </a:ext>
                </a:extLst>
              </a:tr>
            </a:tbl>
          </a:graphicData>
        </a:graphic>
      </p:graphicFrame>
    </p:spTree>
    <p:extLst>
      <p:ext uri="{BB962C8B-B14F-4D97-AF65-F5344CB8AC3E}">
        <p14:creationId xmlns:p14="http://schemas.microsoft.com/office/powerpoint/2010/main" val="146008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0" name="Rectangular Callout 29">
            <a:extLst>
              <a:ext uri="{FF2B5EF4-FFF2-40B4-BE49-F238E27FC236}">
                <a16:creationId xmlns:a16="http://schemas.microsoft.com/office/drawing/2014/main" id="{5C208463-3287-584D-B4B5-64128099BB54}"/>
              </a:ext>
            </a:extLst>
          </p:cNvPr>
          <p:cNvSpPr/>
          <p:nvPr/>
        </p:nvSpPr>
        <p:spPr>
          <a:xfrm>
            <a:off x="3484782" y="2233723"/>
            <a:ext cx="2503308" cy="3926661"/>
          </a:xfrm>
          <a:prstGeom prst="wedgeRectCallo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1" name="Rectangular Callout 30">
            <a:extLst>
              <a:ext uri="{FF2B5EF4-FFF2-40B4-BE49-F238E27FC236}">
                <a16:creationId xmlns:a16="http://schemas.microsoft.com/office/drawing/2014/main" id="{B9A8A208-BBBD-9A40-89B9-61E8648BB527}"/>
              </a:ext>
            </a:extLst>
          </p:cNvPr>
          <p:cNvSpPr/>
          <p:nvPr/>
        </p:nvSpPr>
        <p:spPr>
          <a:xfrm>
            <a:off x="6232487" y="2239631"/>
            <a:ext cx="2503308" cy="3920755"/>
          </a:xfrm>
          <a:prstGeom prst="wedgeRectCallou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2" name="Rectangular Callout 31">
            <a:extLst>
              <a:ext uri="{FF2B5EF4-FFF2-40B4-BE49-F238E27FC236}">
                <a16:creationId xmlns:a16="http://schemas.microsoft.com/office/drawing/2014/main" id="{93E4ACC4-08D9-8548-8EEE-E0910E506B0F}"/>
              </a:ext>
            </a:extLst>
          </p:cNvPr>
          <p:cNvSpPr/>
          <p:nvPr/>
        </p:nvSpPr>
        <p:spPr>
          <a:xfrm>
            <a:off x="8973174" y="2251446"/>
            <a:ext cx="2503308" cy="3908940"/>
          </a:xfrm>
          <a:prstGeom prst="wedgeRectCallo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56" name="Rectangle 55">
            <a:extLst>
              <a:ext uri="{FF2B5EF4-FFF2-40B4-BE49-F238E27FC236}">
                <a16:creationId xmlns:a16="http://schemas.microsoft.com/office/drawing/2014/main" id="{A8A31CE4-7A34-6144-86EE-C7F1BD0C5785}"/>
              </a:ext>
            </a:extLst>
          </p:cNvPr>
          <p:cNvSpPr/>
          <p:nvPr/>
        </p:nvSpPr>
        <p:spPr>
          <a:xfrm>
            <a:off x="3481388" y="2717790"/>
            <a:ext cx="2503308" cy="24042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57" name="Rectangle 56">
            <a:extLst>
              <a:ext uri="{FF2B5EF4-FFF2-40B4-BE49-F238E27FC236}">
                <a16:creationId xmlns:a16="http://schemas.microsoft.com/office/drawing/2014/main" id="{DD62923E-00CA-6049-9992-B6BC31ECC7A3}"/>
              </a:ext>
            </a:extLst>
          </p:cNvPr>
          <p:cNvSpPr/>
          <p:nvPr/>
        </p:nvSpPr>
        <p:spPr>
          <a:xfrm>
            <a:off x="6237288" y="2741418"/>
            <a:ext cx="2503308" cy="24042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58" name="Rectangle 57">
            <a:extLst>
              <a:ext uri="{FF2B5EF4-FFF2-40B4-BE49-F238E27FC236}">
                <a16:creationId xmlns:a16="http://schemas.microsoft.com/office/drawing/2014/main" id="{7316DEC9-08A6-ED42-B589-F28F5D5ECF84}"/>
              </a:ext>
            </a:extLst>
          </p:cNvPr>
          <p:cNvSpPr/>
          <p:nvPr/>
        </p:nvSpPr>
        <p:spPr>
          <a:xfrm>
            <a:off x="8967788" y="2741418"/>
            <a:ext cx="2503308" cy="24042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 name="Rectangular Callout 2">
            <a:extLst>
              <a:ext uri="{FF2B5EF4-FFF2-40B4-BE49-F238E27FC236}">
                <a16:creationId xmlns:a16="http://schemas.microsoft.com/office/drawing/2014/main" id="{79FB4896-4A65-9148-914F-A9F605060FDE}"/>
              </a:ext>
            </a:extLst>
          </p:cNvPr>
          <p:cNvSpPr/>
          <p:nvPr/>
        </p:nvSpPr>
        <p:spPr>
          <a:xfrm>
            <a:off x="721354" y="2216003"/>
            <a:ext cx="2532842" cy="3944383"/>
          </a:xfrm>
          <a:prstGeom prst="wedgeRect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47" name="CuadroTexto 350">
            <a:extLst>
              <a:ext uri="{FF2B5EF4-FFF2-40B4-BE49-F238E27FC236}">
                <a16:creationId xmlns:a16="http://schemas.microsoft.com/office/drawing/2014/main" id="{F90107AC-CDB8-7E4D-987C-4797203D3319}"/>
              </a:ext>
            </a:extLst>
          </p:cNvPr>
          <p:cNvSpPr txBox="1"/>
          <p:nvPr/>
        </p:nvSpPr>
        <p:spPr>
          <a:xfrm>
            <a:off x="650886" y="383896"/>
            <a:ext cx="11547259" cy="707886"/>
          </a:xfrm>
          <a:prstGeom prst="rect">
            <a:avLst/>
          </a:prstGeom>
          <a:solidFill>
            <a:schemeClr val="accent5">
              <a:lumMod val="75000"/>
            </a:schemeClr>
          </a:solidFill>
          <a:ln>
            <a:solidFill>
              <a:schemeClr val="accent5">
                <a:lumMod val="75000"/>
              </a:schemeClr>
            </a:solidFill>
          </a:ln>
        </p:spPr>
        <p:txBody>
          <a:bodyPr wrap="square" lIns="91440" tIns="45720" rIns="91440" bIns="4572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4000" b="1">
                <a:solidFill>
                  <a:srgbClr val="FFFF00"/>
                </a:solidFill>
                <a:latin typeface="Poppins"/>
                <a:ea typeface="Lato Heavy" charset="0"/>
                <a:cs typeface="Poppins"/>
              </a:rPr>
              <a:t>SWOT ANALYSIS of MYNTRA</a:t>
            </a:r>
            <a:endParaRPr lang="en-US"/>
          </a:p>
        </p:txBody>
      </p:sp>
      <p:sp>
        <p:nvSpPr>
          <p:cNvPr id="38" name="Oval 37">
            <a:extLst>
              <a:ext uri="{FF2B5EF4-FFF2-40B4-BE49-F238E27FC236}">
                <a16:creationId xmlns:a16="http://schemas.microsoft.com/office/drawing/2014/main" id="{21C266CE-7302-3040-9D12-658AE65B78F5}"/>
              </a:ext>
            </a:extLst>
          </p:cNvPr>
          <p:cNvSpPr/>
          <p:nvPr/>
        </p:nvSpPr>
        <p:spPr>
          <a:xfrm>
            <a:off x="3674721" y="1686096"/>
            <a:ext cx="941328" cy="941328"/>
          </a:xfrm>
          <a:prstGeom prst="ellipse">
            <a:avLst/>
          </a:prstGeom>
          <a:solidFill>
            <a:schemeClr val="accent2"/>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9" name="TextBox 38">
            <a:extLst>
              <a:ext uri="{FF2B5EF4-FFF2-40B4-BE49-F238E27FC236}">
                <a16:creationId xmlns:a16="http://schemas.microsoft.com/office/drawing/2014/main" id="{0575CE92-9FC9-AA48-AF80-96F135CAAAFB}"/>
              </a:ext>
            </a:extLst>
          </p:cNvPr>
          <p:cNvSpPr txBox="1"/>
          <p:nvPr/>
        </p:nvSpPr>
        <p:spPr>
          <a:xfrm>
            <a:off x="3844899" y="1762561"/>
            <a:ext cx="595085" cy="784830"/>
          </a:xfrm>
          <a:prstGeom prst="rect">
            <a:avLst/>
          </a:prstGeom>
          <a:noFill/>
          <a:ln>
            <a:noFill/>
          </a:ln>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4500" b="1">
                <a:solidFill>
                  <a:schemeClr val="bg1"/>
                </a:solidFill>
                <a:latin typeface="Roboto Medium" panose="02000000000000000000" pitchFamily="2" charset="0"/>
                <a:ea typeface="Roboto Medium" panose="02000000000000000000" pitchFamily="2" charset="0"/>
                <a:cs typeface="Poppins Medium" pitchFamily="2" charset="77"/>
              </a:rPr>
              <a:t>W</a:t>
            </a:r>
          </a:p>
        </p:txBody>
      </p:sp>
      <p:sp>
        <p:nvSpPr>
          <p:cNvPr id="40" name="Oval 39">
            <a:extLst>
              <a:ext uri="{FF2B5EF4-FFF2-40B4-BE49-F238E27FC236}">
                <a16:creationId xmlns:a16="http://schemas.microsoft.com/office/drawing/2014/main" id="{D6FD1BB3-F626-F248-8F1D-A0A20399BD3C}"/>
              </a:ext>
            </a:extLst>
          </p:cNvPr>
          <p:cNvSpPr/>
          <p:nvPr/>
        </p:nvSpPr>
        <p:spPr>
          <a:xfrm>
            <a:off x="6405221" y="1709724"/>
            <a:ext cx="941328" cy="941328"/>
          </a:xfrm>
          <a:prstGeom prst="ellipse">
            <a:avLst/>
          </a:prstGeom>
          <a:solidFill>
            <a:schemeClr val="accent3"/>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41" name="TextBox 40">
            <a:extLst>
              <a:ext uri="{FF2B5EF4-FFF2-40B4-BE49-F238E27FC236}">
                <a16:creationId xmlns:a16="http://schemas.microsoft.com/office/drawing/2014/main" id="{8A896DFB-7F39-6149-9072-40B437F86D39}"/>
              </a:ext>
            </a:extLst>
          </p:cNvPr>
          <p:cNvSpPr txBox="1"/>
          <p:nvPr/>
        </p:nvSpPr>
        <p:spPr>
          <a:xfrm>
            <a:off x="6575399" y="1786190"/>
            <a:ext cx="595085" cy="784830"/>
          </a:xfrm>
          <a:prstGeom prst="rect">
            <a:avLst/>
          </a:prstGeom>
          <a:noFill/>
          <a:ln>
            <a:noFill/>
          </a:ln>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4500" b="1">
                <a:solidFill>
                  <a:schemeClr val="bg1"/>
                </a:solidFill>
                <a:latin typeface="Roboto Medium" panose="02000000000000000000" pitchFamily="2" charset="0"/>
                <a:ea typeface="Roboto Medium" panose="02000000000000000000" pitchFamily="2" charset="0"/>
                <a:cs typeface="Poppins Medium" pitchFamily="2" charset="77"/>
              </a:rPr>
              <a:t>O</a:t>
            </a:r>
          </a:p>
        </p:txBody>
      </p:sp>
      <p:sp>
        <p:nvSpPr>
          <p:cNvPr id="44" name="Oval 43">
            <a:extLst>
              <a:ext uri="{FF2B5EF4-FFF2-40B4-BE49-F238E27FC236}">
                <a16:creationId xmlns:a16="http://schemas.microsoft.com/office/drawing/2014/main" id="{F1B85B77-13C8-6043-9B9B-C63844A0FD58}"/>
              </a:ext>
            </a:extLst>
          </p:cNvPr>
          <p:cNvSpPr/>
          <p:nvPr/>
        </p:nvSpPr>
        <p:spPr>
          <a:xfrm>
            <a:off x="9161121" y="1721538"/>
            <a:ext cx="941328" cy="941328"/>
          </a:xfrm>
          <a:prstGeom prst="ellipse">
            <a:avLst/>
          </a:prstGeom>
          <a:solidFill>
            <a:schemeClr val="accent4"/>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45" name="TextBox 44">
            <a:extLst>
              <a:ext uri="{FF2B5EF4-FFF2-40B4-BE49-F238E27FC236}">
                <a16:creationId xmlns:a16="http://schemas.microsoft.com/office/drawing/2014/main" id="{8D0E92B2-0D9A-FE43-AB87-04C717CB7852}"/>
              </a:ext>
            </a:extLst>
          </p:cNvPr>
          <p:cNvSpPr txBox="1"/>
          <p:nvPr/>
        </p:nvSpPr>
        <p:spPr>
          <a:xfrm>
            <a:off x="9331299" y="1798003"/>
            <a:ext cx="595085" cy="784830"/>
          </a:xfrm>
          <a:prstGeom prst="rect">
            <a:avLst/>
          </a:prstGeom>
          <a:noFill/>
          <a:ln>
            <a:noFill/>
          </a:ln>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4500" b="1">
                <a:solidFill>
                  <a:schemeClr val="bg1"/>
                </a:solidFill>
                <a:latin typeface="Roboto Medium" panose="02000000000000000000" pitchFamily="2" charset="0"/>
                <a:ea typeface="Roboto Medium" panose="02000000000000000000" pitchFamily="2" charset="0"/>
                <a:cs typeface="Poppins Medium" pitchFamily="2" charset="77"/>
              </a:rPr>
              <a:t>T</a:t>
            </a:r>
          </a:p>
        </p:txBody>
      </p:sp>
      <p:sp>
        <p:nvSpPr>
          <p:cNvPr id="49" name="Rectangle 48">
            <a:extLst>
              <a:ext uri="{FF2B5EF4-FFF2-40B4-BE49-F238E27FC236}">
                <a16:creationId xmlns:a16="http://schemas.microsoft.com/office/drawing/2014/main" id="{7A7B2F8C-7094-FE49-848E-983390DB8226}"/>
              </a:ext>
            </a:extLst>
          </p:cNvPr>
          <p:cNvSpPr/>
          <p:nvPr/>
        </p:nvSpPr>
        <p:spPr>
          <a:xfrm>
            <a:off x="1244075" y="2948759"/>
            <a:ext cx="1490513" cy="369332"/>
          </a:xfrm>
          <a:prstGeom prst="rect">
            <a:avLst/>
          </a:prstGeom>
        </p:spPr>
        <p:txBody>
          <a:bodyPr wrap="square">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tx2"/>
                </a:solidFill>
                <a:latin typeface="Calibri"/>
                <a:ea typeface="Calibri"/>
                <a:cs typeface="Calibri"/>
              </a:rPr>
              <a:t>Strengths</a:t>
            </a:r>
          </a:p>
        </p:txBody>
      </p:sp>
      <p:sp>
        <p:nvSpPr>
          <p:cNvPr id="51" name="Rectangle 50">
            <a:extLst>
              <a:ext uri="{FF2B5EF4-FFF2-40B4-BE49-F238E27FC236}">
                <a16:creationId xmlns:a16="http://schemas.microsoft.com/office/drawing/2014/main" id="{90769C9D-7776-6A4A-AFB6-C3B1610B8D8C}"/>
              </a:ext>
            </a:extLst>
          </p:cNvPr>
          <p:cNvSpPr/>
          <p:nvPr/>
        </p:nvSpPr>
        <p:spPr>
          <a:xfrm>
            <a:off x="3971917" y="2960573"/>
            <a:ext cx="1490513" cy="369332"/>
          </a:xfrm>
          <a:prstGeom prst="rect">
            <a:avLst/>
          </a:prstGeom>
        </p:spPr>
        <p:txBody>
          <a:bodyPr wrap="square" lIns="91440" tIns="45720" rIns="91440" bIns="4572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tx2"/>
                </a:solidFill>
                <a:latin typeface="Calibri"/>
                <a:ea typeface="Roboto Medium"/>
                <a:cs typeface="Poppins"/>
              </a:rPr>
              <a:t>Weakness</a:t>
            </a:r>
          </a:p>
        </p:txBody>
      </p:sp>
      <p:sp>
        <p:nvSpPr>
          <p:cNvPr id="53" name="Rectangle 52">
            <a:extLst>
              <a:ext uri="{FF2B5EF4-FFF2-40B4-BE49-F238E27FC236}">
                <a16:creationId xmlns:a16="http://schemas.microsoft.com/office/drawing/2014/main" id="{DD4CBDFB-AD00-9844-9001-4233BA758837}"/>
              </a:ext>
            </a:extLst>
          </p:cNvPr>
          <p:cNvSpPr/>
          <p:nvPr/>
        </p:nvSpPr>
        <p:spPr>
          <a:xfrm>
            <a:off x="6738745" y="2984201"/>
            <a:ext cx="1490513" cy="369332"/>
          </a:xfrm>
          <a:prstGeom prst="rect">
            <a:avLst/>
          </a:prstGeom>
        </p:spPr>
        <p:txBody>
          <a:bodyPr wrap="square" lIns="91440" tIns="45720" rIns="91440" bIns="4572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tx2"/>
                </a:solidFill>
                <a:latin typeface="Calibri"/>
                <a:ea typeface="Roboto Medium"/>
                <a:cs typeface="Poppins"/>
              </a:rPr>
              <a:t>Opportunity</a:t>
            </a:r>
          </a:p>
        </p:txBody>
      </p:sp>
      <p:sp>
        <p:nvSpPr>
          <p:cNvPr id="55" name="Rectangle 54">
            <a:extLst>
              <a:ext uri="{FF2B5EF4-FFF2-40B4-BE49-F238E27FC236}">
                <a16:creationId xmlns:a16="http://schemas.microsoft.com/office/drawing/2014/main" id="{A9958761-EF61-2541-A328-48BCA3F77DC0}"/>
              </a:ext>
            </a:extLst>
          </p:cNvPr>
          <p:cNvSpPr/>
          <p:nvPr/>
        </p:nvSpPr>
        <p:spPr>
          <a:xfrm>
            <a:off x="9465417" y="2984201"/>
            <a:ext cx="1490513" cy="369332"/>
          </a:xfrm>
          <a:prstGeom prst="rect">
            <a:avLst/>
          </a:prstGeom>
        </p:spPr>
        <p:txBody>
          <a:bodyPr wrap="square" lIns="91440" tIns="45720" rIns="91440" bIns="4572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tx2"/>
                </a:solidFill>
                <a:latin typeface="Calibri"/>
                <a:ea typeface="Roboto Medium"/>
                <a:cs typeface="Poppins"/>
              </a:rPr>
              <a:t>Threats</a:t>
            </a:r>
          </a:p>
        </p:txBody>
      </p:sp>
      <p:sp>
        <p:nvSpPr>
          <p:cNvPr id="6" name="Rectangle 5">
            <a:extLst>
              <a:ext uri="{FF2B5EF4-FFF2-40B4-BE49-F238E27FC236}">
                <a16:creationId xmlns:a16="http://schemas.microsoft.com/office/drawing/2014/main" id="{3AE8FDB0-4A44-2348-B114-B8244426709B}"/>
              </a:ext>
            </a:extLst>
          </p:cNvPr>
          <p:cNvSpPr/>
          <p:nvPr/>
        </p:nvSpPr>
        <p:spPr>
          <a:xfrm>
            <a:off x="739074" y="2705976"/>
            <a:ext cx="2503308" cy="2404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4" name="Oval 33">
            <a:extLst>
              <a:ext uri="{FF2B5EF4-FFF2-40B4-BE49-F238E27FC236}">
                <a16:creationId xmlns:a16="http://schemas.microsoft.com/office/drawing/2014/main" id="{B75A9435-D63C-F347-B723-C22E927EAB6F}"/>
              </a:ext>
            </a:extLst>
          </p:cNvPr>
          <p:cNvSpPr/>
          <p:nvPr/>
        </p:nvSpPr>
        <p:spPr>
          <a:xfrm>
            <a:off x="918821" y="1686096"/>
            <a:ext cx="941328" cy="941328"/>
          </a:xfrm>
          <a:prstGeom prst="ellipse">
            <a:avLst/>
          </a:prstGeom>
          <a:solidFill>
            <a:schemeClr val="accent1"/>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SV" sz="900"/>
          </a:p>
        </p:txBody>
      </p:sp>
      <p:sp>
        <p:nvSpPr>
          <p:cNvPr id="36" name="TextBox 35">
            <a:extLst>
              <a:ext uri="{FF2B5EF4-FFF2-40B4-BE49-F238E27FC236}">
                <a16:creationId xmlns:a16="http://schemas.microsoft.com/office/drawing/2014/main" id="{611BEF58-A186-B444-88D3-34A7D7FAD0AC}"/>
              </a:ext>
            </a:extLst>
          </p:cNvPr>
          <p:cNvSpPr txBox="1"/>
          <p:nvPr/>
        </p:nvSpPr>
        <p:spPr>
          <a:xfrm>
            <a:off x="1076299" y="1774375"/>
            <a:ext cx="595085" cy="784830"/>
          </a:xfrm>
          <a:prstGeom prst="rect">
            <a:avLst/>
          </a:prstGeom>
          <a:noFill/>
          <a:ln>
            <a:noFill/>
          </a:ln>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4500" b="1">
                <a:solidFill>
                  <a:schemeClr val="bg1"/>
                </a:solidFill>
                <a:latin typeface="Roboto Medium" panose="02000000000000000000" pitchFamily="2" charset="0"/>
                <a:ea typeface="Roboto Medium" panose="02000000000000000000" pitchFamily="2" charset="0"/>
                <a:cs typeface="Poppins Medium" pitchFamily="2" charset="77"/>
              </a:rPr>
              <a:t>S</a:t>
            </a:r>
          </a:p>
        </p:txBody>
      </p:sp>
      <p:sp>
        <p:nvSpPr>
          <p:cNvPr id="28" name="TextBox 27">
            <a:extLst>
              <a:ext uri="{FF2B5EF4-FFF2-40B4-BE49-F238E27FC236}">
                <a16:creationId xmlns:a16="http://schemas.microsoft.com/office/drawing/2014/main" id="{F95E76CF-5F30-FE43-8E2A-95BBFF259333}"/>
              </a:ext>
            </a:extLst>
          </p:cNvPr>
          <p:cNvSpPr txBox="1"/>
          <p:nvPr/>
        </p:nvSpPr>
        <p:spPr>
          <a:xfrm>
            <a:off x="788975" y="3442344"/>
            <a:ext cx="2411750" cy="2601799"/>
          </a:xfrm>
          <a:prstGeom prst="rect">
            <a:avLst/>
          </a:prstGeom>
          <a:noFill/>
          <a:ln>
            <a:solidFill>
              <a:schemeClr val="accent5">
                <a:lumMod val="75000"/>
              </a:schemeClr>
            </a:solidFill>
          </a:ln>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n-US" sz="1600" b="1">
                <a:latin typeface="Calibri"/>
                <a:ea typeface="Lato Light"/>
                <a:cs typeface="Lato Light"/>
              </a:rPr>
              <a:t>Strong Brand </a:t>
            </a:r>
            <a:endParaRPr lang="en-US" b="1">
              <a:latin typeface="Calibri"/>
              <a:cs typeface="Calibri"/>
            </a:endParaRPr>
          </a:p>
          <a:p>
            <a:pPr marL="285750" indent="-285750">
              <a:lnSpc>
                <a:spcPct val="150000"/>
              </a:lnSpc>
              <a:buFont typeface="Arial"/>
              <a:buChar char="•"/>
            </a:pPr>
            <a:r>
              <a:rPr lang="en-US" sz="1600" b="1">
                <a:latin typeface="Calibri"/>
                <a:ea typeface="Lato Light"/>
                <a:cs typeface="Lato Light"/>
              </a:rPr>
              <a:t>Huge Variety</a:t>
            </a:r>
          </a:p>
          <a:p>
            <a:pPr marL="285750" indent="-285750">
              <a:lnSpc>
                <a:spcPct val="150000"/>
              </a:lnSpc>
              <a:buFont typeface="Arial"/>
              <a:buChar char="•"/>
            </a:pPr>
            <a:r>
              <a:rPr lang="en-US" sz="1600" b="1">
                <a:latin typeface="Calibri"/>
                <a:ea typeface="Lato Light"/>
                <a:cs typeface="Lato Light"/>
              </a:rPr>
              <a:t>Focus on Customers</a:t>
            </a:r>
          </a:p>
          <a:p>
            <a:pPr marL="285750" indent="-285750">
              <a:lnSpc>
                <a:spcPct val="150000"/>
              </a:lnSpc>
              <a:buFont typeface="Arial"/>
              <a:buChar char="•"/>
            </a:pPr>
            <a:r>
              <a:rPr lang="en-US" sz="1600" b="1">
                <a:latin typeface="Calibri"/>
                <a:ea typeface="Lato Light"/>
                <a:cs typeface="Lato Light"/>
              </a:rPr>
              <a:t>Advanced Technology</a:t>
            </a:r>
            <a:endParaRPr lang="en-US" sz="1600" b="1">
              <a:latin typeface="Calibri"/>
              <a:ea typeface="Lato Light" panose="020F0502020204030203" pitchFamily="34" charset="0"/>
              <a:cs typeface="Lato Light" panose="020F0502020204030203" pitchFamily="34" charset="0"/>
            </a:endParaRPr>
          </a:p>
          <a:p>
            <a:pPr marL="285750" indent="-285750">
              <a:lnSpc>
                <a:spcPct val="150000"/>
              </a:lnSpc>
              <a:buFont typeface="Arial"/>
              <a:buChar char="•"/>
            </a:pPr>
            <a:r>
              <a:rPr lang="en-US" sz="1600" b="1">
                <a:latin typeface="Calibri"/>
                <a:ea typeface="Lato Light"/>
                <a:cs typeface="Lato Light"/>
              </a:rPr>
              <a:t>Good Brand Partnerships</a:t>
            </a:r>
            <a:endParaRPr lang="en-US" sz="1600" b="1">
              <a:latin typeface="Calibri"/>
              <a:ea typeface="Lato Light" panose="020F0502020204030203" pitchFamily="34" charset="0"/>
              <a:cs typeface="Lato Light" panose="020F0502020204030203" pitchFamily="34" charset="0"/>
            </a:endParaRPr>
          </a:p>
          <a:p>
            <a:pPr algn="ctr"/>
            <a:endParaRPr lang="en-US" sz="1600" b="1">
              <a:latin typeface="Calibri"/>
              <a:ea typeface="Lato Light" panose="020F0502020204030203" pitchFamily="34" charset="0"/>
              <a:cs typeface="Lato Light" panose="020F0502020204030203" pitchFamily="34" charset="0"/>
            </a:endParaRPr>
          </a:p>
        </p:txBody>
      </p:sp>
      <p:sp>
        <p:nvSpPr>
          <p:cNvPr id="29" name="TextBox 28">
            <a:extLst>
              <a:ext uri="{FF2B5EF4-FFF2-40B4-BE49-F238E27FC236}">
                <a16:creationId xmlns:a16="http://schemas.microsoft.com/office/drawing/2014/main" id="{2E58C3CE-A2EE-264A-AB6F-F44BBFC81F6F}"/>
              </a:ext>
            </a:extLst>
          </p:cNvPr>
          <p:cNvSpPr txBox="1"/>
          <p:nvPr/>
        </p:nvSpPr>
        <p:spPr>
          <a:xfrm>
            <a:off x="3531976" y="3436435"/>
            <a:ext cx="2405837" cy="2629053"/>
          </a:xfrm>
          <a:prstGeom prst="rect">
            <a:avLst/>
          </a:prstGeom>
          <a:noFill/>
          <a:ln>
            <a:solidFill>
              <a:schemeClr val="accent5">
                <a:lumMod val="75000"/>
              </a:schemeClr>
            </a:solidFill>
          </a:ln>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n-US" sz="1600" b="1">
                <a:latin typeface="Calibri"/>
                <a:ea typeface="Lato Light"/>
                <a:cs typeface="Lato Light"/>
              </a:rPr>
              <a:t>Heavy Discounts</a:t>
            </a:r>
            <a:endParaRPr lang="en-US" b="1">
              <a:latin typeface="Calibri"/>
              <a:cs typeface="Calibri"/>
            </a:endParaRPr>
          </a:p>
          <a:p>
            <a:pPr marL="285750" indent="-285750">
              <a:lnSpc>
                <a:spcPct val="150000"/>
              </a:lnSpc>
              <a:buFont typeface="Arial"/>
              <a:buChar char="•"/>
            </a:pPr>
            <a:r>
              <a:rPr lang="en-US" sz="1600" b="1">
                <a:latin typeface="Calibri"/>
                <a:ea typeface="Lato Light"/>
                <a:cs typeface="Lato Light"/>
              </a:rPr>
              <a:t>Urban-centric</a:t>
            </a:r>
          </a:p>
          <a:p>
            <a:pPr marL="285750" indent="-285750">
              <a:lnSpc>
                <a:spcPct val="150000"/>
              </a:lnSpc>
              <a:buFont typeface="Arial"/>
              <a:buChar char="•"/>
            </a:pPr>
            <a:r>
              <a:rPr lang="en-US" sz="1600" b="1">
                <a:latin typeface="Calibri"/>
                <a:ea typeface="Lato Light"/>
                <a:cs typeface="Lato Light"/>
              </a:rPr>
              <a:t>Inventory challenges</a:t>
            </a:r>
          </a:p>
          <a:p>
            <a:pPr marL="285750" indent="-285750">
              <a:lnSpc>
                <a:spcPct val="150000"/>
              </a:lnSpc>
              <a:buFont typeface="Arial"/>
              <a:buChar char="•"/>
            </a:pPr>
            <a:r>
              <a:rPr lang="en-US" sz="1600" b="1">
                <a:latin typeface="Calibri"/>
                <a:ea typeface="Lato Light"/>
                <a:cs typeface="Lato Light"/>
              </a:rPr>
              <a:t>High competition</a:t>
            </a:r>
          </a:p>
          <a:p>
            <a:pPr marL="285750" indent="-285750">
              <a:lnSpc>
                <a:spcPct val="150000"/>
              </a:lnSpc>
              <a:buFont typeface="Arial"/>
              <a:buChar char="•"/>
            </a:pPr>
            <a:r>
              <a:rPr lang="en-US" sz="1600" b="1">
                <a:latin typeface="Calibri"/>
                <a:ea typeface="Lato Light"/>
                <a:cs typeface="Lato Light"/>
              </a:rPr>
              <a:t>Low Responsive</a:t>
            </a:r>
          </a:p>
          <a:p>
            <a:pPr marL="285750" indent="-285750">
              <a:lnSpc>
                <a:spcPct val="150000"/>
              </a:lnSpc>
              <a:buFont typeface="Arial"/>
              <a:buChar char="•"/>
            </a:pPr>
            <a:r>
              <a:rPr lang="en-US" sz="1600" b="1">
                <a:latin typeface="Calibri"/>
                <a:ea typeface="Lato Light"/>
                <a:cs typeface="Lato Light"/>
              </a:rPr>
              <a:t>Delivery &amp; Return</a:t>
            </a:r>
          </a:p>
          <a:p>
            <a:pPr>
              <a:lnSpc>
                <a:spcPct val="150000"/>
              </a:lnSpc>
            </a:pPr>
            <a:endParaRPr lang="en-US" sz="1600" b="1">
              <a:latin typeface="Lato Light"/>
              <a:ea typeface="Lato Light"/>
              <a:cs typeface="Lato Light"/>
            </a:endParaRPr>
          </a:p>
        </p:txBody>
      </p:sp>
      <p:sp>
        <p:nvSpPr>
          <p:cNvPr id="2" name="TextBox 1">
            <a:extLst>
              <a:ext uri="{FF2B5EF4-FFF2-40B4-BE49-F238E27FC236}">
                <a16:creationId xmlns:a16="http://schemas.microsoft.com/office/drawing/2014/main" id="{C3702BF4-7E97-CD67-DF7F-BC6923A1EA91}"/>
              </a:ext>
            </a:extLst>
          </p:cNvPr>
          <p:cNvSpPr txBox="1"/>
          <p:nvPr/>
        </p:nvSpPr>
        <p:spPr>
          <a:xfrm>
            <a:off x="4068" y="3019"/>
            <a:ext cx="605425" cy="6855451"/>
          </a:xfrm>
          <a:prstGeom prst="rect">
            <a:avLst/>
          </a:prstGeom>
          <a:solidFill>
            <a:schemeClr val="accent5">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14653D7D-E5D7-FFBD-A19F-A472CB889902}"/>
              </a:ext>
            </a:extLst>
          </p:cNvPr>
          <p:cNvSpPr txBox="1"/>
          <p:nvPr/>
        </p:nvSpPr>
        <p:spPr>
          <a:xfrm>
            <a:off x="6284627" y="3400993"/>
            <a:ext cx="2405837" cy="2629053"/>
          </a:xfrm>
          <a:prstGeom prst="rect">
            <a:avLst/>
          </a:prstGeom>
          <a:noFill/>
          <a:ln>
            <a:solidFill>
              <a:schemeClr val="accent5">
                <a:lumMod val="75000"/>
              </a:schemeClr>
            </a:solidFill>
          </a:ln>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n-US" sz="1600" b="1">
                <a:latin typeface="Calibri"/>
                <a:ea typeface="Lato Light"/>
                <a:cs typeface="Lato Light"/>
              </a:rPr>
              <a:t>Online Shopping Strategies</a:t>
            </a:r>
          </a:p>
          <a:p>
            <a:pPr marL="285750" indent="-285750">
              <a:lnSpc>
                <a:spcPct val="150000"/>
              </a:lnSpc>
              <a:buFont typeface="Arial"/>
              <a:buChar char="•"/>
            </a:pPr>
            <a:r>
              <a:rPr lang="en-US" sz="1600" b="1">
                <a:latin typeface="Calibri"/>
                <a:ea typeface="Lato Light"/>
                <a:cs typeface="Lato Light"/>
              </a:rPr>
              <a:t>Grow to Tier 2 &amp; Tier 3 cities</a:t>
            </a:r>
            <a:endParaRPr lang="en-US" sz="1600" b="1">
              <a:latin typeface="Calibri"/>
              <a:ea typeface="Lato Light" panose="020F0502020204030203" pitchFamily="34" charset="0"/>
              <a:cs typeface="Lato Light" panose="020F0502020204030203" pitchFamily="34" charset="0"/>
            </a:endParaRPr>
          </a:p>
          <a:p>
            <a:pPr marL="285750" indent="-285750">
              <a:lnSpc>
                <a:spcPct val="150000"/>
              </a:lnSpc>
              <a:buFont typeface="Arial"/>
              <a:buChar char="•"/>
            </a:pPr>
            <a:r>
              <a:rPr lang="en-US" sz="1600" b="1">
                <a:latin typeface="Calibri"/>
                <a:ea typeface="Lato Light"/>
                <a:cs typeface="Lato Light"/>
              </a:rPr>
              <a:t>Eco-Friendly Fashion</a:t>
            </a:r>
            <a:endParaRPr lang="en-US" sz="1600" b="1">
              <a:latin typeface="Calibri"/>
              <a:ea typeface="Lato Light" panose="020F0502020204030203" pitchFamily="34" charset="0"/>
              <a:cs typeface="Lato Light" panose="020F0502020204030203" pitchFamily="34" charset="0"/>
            </a:endParaRPr>
          </a:p>
          <a:p>
            <a:pPr marL="285750" indent="-285750">
              <a:lnSpc>
                <a:spcPct val="150000"/>
              </a:lnSpc>
              <a:buFont typeface="Arial"/>
              <a:buChar char="•"/>
            </a:pPr>
            <a:r>
              <a:rPr lang="en-US" sz="1600" b="1">
                <a:latin typeface="Calibri"/>
                <a:ea typeface="Lato Light"/>
                <a:cs typeface="Lato Light"/>
              </a:rPr>
              <a:t>Better Personalization</a:t>
            </a:r>
            <a:endParaRPr lang="en-US" sz="1600" b="1">
              <a:latin typeface="Calibri"/>
              <a:ea typeface="Lato Light" panose="020F0502020204030203" pitchFamily="34" charset="0"/>
              <a:cs typeface="Lato Light" panose="020F0502020204030203" pitchFamily="34" charset="0"/>
            </a:endParaRPr>
          </a:p>
          <a:p>
            <a:pPr marL="285750" indent="-285750">
              <a:lnSpc>
                <a:spcPct val="150000"/>
              </a:lnSpc>
              <a:buFont typeface="Arial"/>
              <a:buChar char="•"/>
            </a:pPr>
            <a:r>
              <a:rPr lang="en-US" sz="1600" b="1">
                <a:latin typeface="Calibri"/>
                <a:ea typeface="Lato Light"/>
                <a:cs typeface="Lato Light"/>
              </a:rPr>
              <a:t>More quality staffing</a:t>
            </a:r>
            <a:endParaRPr lang="en-US" sz="1600" b="1">
              <a:latin typeface="Calibri"/>
              <a:ea typeface="Lato Light" panose="020F0502020204030203" pitchFamily="34" charset="0"/>
              <a:cs typeface="Lato Light" panose="020F0502020204030203" pitchFamily="34" charset="0"/>
            </a:endParaRPr>
          </a:p>
        </p:txBody>
      </p:sp>
      <p:sp>
        <p:nvSpPr>
          <p:cNvPr id="5" name="TextBox 4">
            <a:extLst>
              <a:ext uri="{FF2B5EF4-FFF2-40B4-BE49-F238E27FC236}">
                <a16:creationId xmlns:a16="http://schemas.microsoft.com/office/drawing/2014/main" id="{D33136E9-F102-76AD-7A84-CFAE7D255798}"/>
              </a:ext>
            </a:extLst>
          </p:cNvPr>
          <p:cNvSpPr txBox="1"/>
          <p:nvPr/>
        </p:nvSpPr>
        <p:spPr>
          <a:xfrm>
            <a:off x="9037674" y="3389179"/>
            <a:ext cx="2393627" cy="2629053"/>
          </a:xfrm>
          <a:prstGeom prst="rect">
            <a:avLst/>
          </a:prstGeom>
          <a:noFill/>
          <a:ln>
            <a:solidFill>
              <a:schemeClr val="accent5">
                <a:lumMod val="75000"/>
              </a:schemeClr>
            </a:solidFill>
          </a:ln>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n-US" sz="1600" b="1" dirty="0">
                <a:latin typeface="Calibri"/>
                <a:ea typeface="Lato Light"/>
                <a:cs typeface="Lato Light"/>
              </a:rPr>
              <a:t>Strong competition</a:t>
            </a:r>
            <a:endParaRPr lang="en-US" dirty="0">
              <a:latin typeface="Calibri"/>
              <a:cs typeface="Calibri"/>
            </a:endParaRPr>
          </a:p>
          <a:p>
            <a:pPr marL="285750" indent="-285750">
              <a:lnSpc>
                <a:spcPct val="150000"/>
              </a:lnSpc>
              <a:buFont typeface="Arial"/>
              <a:buChar char="•"/>
            </a:pPr>
            <a:r>
              <a:rPr lang="en-US" sz="1600" b="1" dirty="0">
                <a:latin typeface="Calibri"/>
                <a:ea typeface="Lato Light"/>
                <a:cs typeface="Lato Light"/>
              </a:rPr>
              <a:t>Delivery Issue</a:t>
            </a:r>
          </a:p>
          <a:p>
            <a:pPr marL="285750" indent="-285750">
              <a:lnSpc>
                <a:spcPct val="150000"/>
              </a:lnSpc>
              <a:buFont typeface="Arial"/>
              <a:buChar char="•"/>
            </a:pPr>
            <a:r>
              <a:rPr lang="en-US" sz="1600" b="1" dirty="0">
                <a:latin typeface="Calibri"/>
                <a:ea typeface="Lato Light"/>
                <a:cs typeface="Lato Light"/>
              </a:rPr>
              <a:t>Feedback Remediation</a:t>
            </a:r>
          </a:p>
          <a:p>
            <a:pPr marL="285750" indent="-285750">
              <a:lnSpc>
                <a:spcPct val="150000"/>
              </a:lnSpc>
              <a:buFont typeface="Arial"/>
              <a:buChar char="•"/>
            </a:pPr>
            <a:r>
              <a:rPr lang="en-US" sz="1600" b="1" dirty="0">
                <a:latin typeface="Calibri"/>
                <a:ea typeface="Lato Light"/>
                <a:cs typeface="Lato Light"/>
              </a:rPr>
              <a:t>Economic Slowdowns</a:t>
            </a:r>
            <a:endParaRPr lang="en-US" dirty="0">
              <a:latin typeface="Calibri"/>
              <a:ea typeface="Lato Light"/>
              <a:cs typeface="Lato Light"/>
            </a:endParaRPr>
          </a:p>
          <a:p>
            <a:pPr marL="285750" indent="-285750">
              <a:lnSpc>
                <a:spcPct val="150000"/>
              </a:lnSpc>
              <a:buFont typeface="Arial"/>
              <a:buChar char="•"/>
            </a:pPr>
            <a:r>
              <a:rPr lang="en-US" sz="1600" b="1" dirty="0">
                <a:latin typeface="Calibri"/>
                <a:cs typeface="Calibri"/>
              </a:rPr>
              <a:t>Privacy Concerns</a:t>
            </a:r>
          </a:p>
          <a:p>
            <a:pPr>
              <a:lnSpc>
                <a:spcPct val="150000"/>
              </a:lnSpc>
            </a:pPr>
            <a:endParaRPr lang="en-US" sz="1600" b="1" dirty="0">
              <a:latin typeface="Calibri"/>
              <a:cs typeface="Calibri"/>
            </a:endParaRPr>
          </a:p>
          <a:p>
            <a:pPr>
              <a:lnSpc>
                <a:spcPct val="150000"/>
              </a:lnSpc>
            </a:pPr>
            <a:endParaRPr lang="en-US" sz="1600" b="1"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42897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Blue Abstract Business Light Effect Technology Powerpoint ...">
            <a:extLst>
              <a:ext uri="{FF2B5EF4-FFF2-40B4-BE49-F238E27FC236}">
                <a16:creationId xmlns:a16="http://schemas.microsoft.com/office/drawing/2014/main" id="{215A7ED6-EA44-B49D-0902-73A9E49E2646}"/>
              </a:ext>
            </a:extLst>
          </p:cNvPr>
          <p:cNvPicPr>
            <a:picLocks noChangeAspect="1"/>
          </p:cNvPicPr>
          <p:nvPr/>
        </p:nvPicPr>
        <p:blipFill>
          <a:blip r:embed="rId2"/>
          <a:srcRect l="2392" r="48083"/>
          <a:stretch/>
        </p:blipFill>
        <p:spPr>
          <a:xfrm>
            <a:off x="4137" y="3779"/>
            <a:ext cx="7549058" cy="1420645"/>
          </a:xfrm>
          <a:prstGeom prst="rect">
            <a:avLst/>
          </a:prstGeom>
        </p:spPr>
      </p:pic>
      <p:sp>
        <p:nvSpPr>
          <p:cNvPr id="2" name="TextBox 12">
            <a:extLst>
              <a:ext uri="{FF2B5EF4-FFF2-40B4-BE49-F238E27FC236}">
                <a16:creationId xmlns:a16="http://schemas.microsoft.com/office/drawing/2014/main" id="{92C2DBE3-88D8-06BC-7CD0-65084E7A425C}"/>
              </a:ext>
            </a:extLst>
          </p:cNvPr>
          <p:cNvSpPr txBox="1"/>
          <p:nvPr/>
        </p:nvSpPr>
        <p:spPr>
          <a:xfrm>
            <a:off x="150863" y="2048133"/>
            <a:ext cx="7389307" cy="4647426"/>
          </a:xfrm>
          <a:prstGeom prst="rect">
            <a:avLst/>
          </a:prstGeom>
          <a:noFill/>
          <a:ln w="28575">
            <a:solidFill>
              <a:schemeClr val="tx2">
                <a:lumMod val="50000"/>
                <a:lumOff val="50000"/>
              </a:schemeClr>
            </a:solidFill>
          </a:ln>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atin typeface="Calibri"/>
              <a:ea typeface="Calibri"/>
              <a:cs typeface="Calibri"/>
            </a:endParaRPr>
          </a:p>
          <a:p>
            <a:pPr algn="ctr"/>
            <a:r>
              <a:rPr lang="en-US" sz="2000" b="1" dirty="0">
                <a:solidFill>
                  <a:schemeClr val="tx2">
                    <a:lumMod val="76000"/>
                    <a:lumOff val="24000"/>
                  </a:schemeClr>
                </a:solidFill>
                <a:latin typeface="Calibri"/>
                <a:ea typeface="Calibri"/>
                <a:cs typeface="Calibri"/>
              </a:rPr>
              <a:t>FOUNDERS</a:t>
            </a:r>
            <a:endParaRPr lang="en-US" sz="2000" dirty="0">
              <a:solidFill>
                <a:schemeClr val="tx2">
                  <a:lumMod val="76000"/>
                  <a:lumOff val="24000"/>
                </a:schemeClr>
              </a:solidFill>
              <a:latin typeface="Tenorite"/>
              <a:ea typeface="Calibri"/>
              <a:cs typeface="Calibri"/>
            </a:endParaRPr>
          </a:p>
          <a:p>
            <a:pPr algn="ctr"/>
            <a:endParaRPr lang="en-US" b="1">
              <a:latin typeface="Calibri"/>
              <a:ea typeface="Calibri"/>
              <a:cs typeface="Calibri"/>
            </a:endParaRPr>
          </a:p>
          <a:p>
            <a:r>
              <a:rPr lang="en-US" b="1" dirty="0">
                <a:latin typeface="Calibri"/>
                <a:ea typeface="Calibri"/>
                <a:cs typeface="Calibri"/>
              </a:rPr>
              <a:t>Mukesh Bansal, Priyanka Kumar, Ashutosh </a:t>
            </a:r>
            <a:r>
              <a:rPr lang="en-US" b="1" dirty="0" err="1">
                <a:latin typeface="Calibri"/>
                <a:ea typeface="Calibri"/>
                <a:cs typeface="Calibri"/>
              </a:rPr>
              <a:t>Lawania</a:t>
            </a:r>
            <a:r>
              <a:rPr lang="en-US" b="1" dirty="0">
                <a:latin typeface="Calibri"/>
                <a:ea typeface="Calibri"/>
                <a:cs typeface="Calibri"/>
              </a:rPr>
              <a:t>, Vineet Saxena, Sankar Bora and Raveen Sastry.</a:t>
            </a:r>
          </a:p>
          <a:p>
            <a:endParaRPr lang="en-US" b="1">
              <a:latin typeface="Calibri"/>
              <a:ea typeface="Calibri"/>
              <a:cs typeface="Calibri"/>
            </a:endParaRPr>
          </a:p>
          <a:p>
            <a:pPr algn="ctr"/>
            <a:r>
              <a:rPr lang="en-US" sz="2000" b="1" dirty="0">
                <a:solidFill>
                  <a:schemeClr val="tx2">
                    <a:lumMod val="76000"/>
                    <a:lumOff val="24000"/>
                  </a:schemeClr>
                </a:solidFill>
                <a:latin typeface="Calibri"/>
                <a:ea typeface="Calibri"/>
                <a:cs typeface="Calibri"/>
              </a:rPr>
              <a:t>VISION &amp; MISSION</a:t>
            </a:r>
            <a:endParaRPr lang="en-US" sz="2000" dirty="0">
              <a:solidFill>
                <a:schemeClr val="tx2">
                  <a:lumMod val="76000"/>
                  <a:lumOff val="24000"/>
                </a:schemeClr>
              </a:solidFill>
              <a:latin typeface="Calibri"/>
              <a:ea typeface="Calibri"/>
              <a:cs typeface="Calibri"/>
            </a:endParaRPr>
          </a:p>
          <a:p>
            <a:endParaRPr lang="en-US" b="1">
              <a:latin typeface="Calibri"/>
              <a:ea typeface="Calibri"/>
              <a:cs typeface="Calibri"/>
            </a:endParaRPr>
          </a:p>
          <a:p>
            <a:r>
              <a:rPr lang="en-US" b="1" dirty="0">
                <a:latin typeface="Calibri"/>
                <a:ea typeface="Calibri"/>
                <a:cs typeface="Calibri"/>
              </a:rPr>
              <a:t>  To Democratize Fashion and Life-style through Technology, emphasizing sustainability.</a:t>
            </a:r>
            <a:endParaRPr lang="en-US" dirty="0">
              <a:latin typeface="Calibri"/>
              <a:ea typeface="Calibri"/>
              <a:cs typeface="Calibri"/>
            </a:endParaRPr>
          </a:p>
          <a:p>
            <a:endParaRPr lang="en-US" b="1">
              <a:latin typeface="Calibri"/>
              <a:ea typeface="Calibri"/>
              <a:cs typeface="Calibri"/>
            </a:endParaRPr>
          </a:p>
          <a:p>
            <a:pPr algn="ctr"/>
            <a:r>
              <a:rPr lang="en-US" sz="2000" b="1" dirty="0">
                <a:solidFill>
                  <a:schemeClr val="tx2">
                    <a:lumMod val="76000"/>
                    <a:lumOff val="24000"/>
                  </a:schemeClr>
                </a:solidFill>
                <a:latin typeface="Calibri"/>
                <a:ea typeface="Calibri"/>
                <a:cs typeface="Calibri"/>
              </a:rPr>
              <a:t>VALUES &amp; PRINCIPLES</a:t>
            </a:r>
          </a:p>
          <a:p>
            <a:pPr algn="ctr"/>
            <a:endParaRPr lang="en-US" b="1">
              <a:latin typeface="Calibri"/>
              <a:ea typeface="Calibri"/>
              <a:cs typeface="Calibri"/>
            </a:endParaRPr>
          </a:p>
          <a:p>
            <a:r>
              <a:rPr lang="en-US" b="1" dirty="0">
                <a:latin typeface="Calibri"/>
                <a:ea typeface="Calibri"/>
                <a:cs typeface="Calibri"/>
              </a:rPr>
              <a:t>  Myntra's value proposition revolves around giving consumers the power and ease of purchasing fashion and lifestyle products online.</a:t>
            </a:r>
          </a:p>
          <a:p>
            <a:endParaRPr lang="en-US" sz="2000" b="1">
              <a:latin typeface="Calibri"/>
              <a:ea typeface="Calibri"/>
              <a:cs typeface="Calibri"/>
            </a:endParaRPr>
          </a:p>
        </p:txBody>
      </p:sp>
      <p:sp>
        <p:nvSpPr>
          <p:cNvPr id="4" name="TextBox 3">
            <a:extLst>
              <a:ext uri="{FF2B5EF4-FFF2-40B4-BE49-F238E27FC236}">
                <a16:creationId xmlns:a16="http://schemas.microsoft.com/office/drawing/2014/main" id="{F7F47438-831C-03E9-E0CE-7128500A2EC5}"/>
              </a:ext>
            </a:extLst>
          </p:cNvPr>
          <p:cNvSpPr txBox="1"/>
          <p:nvPr/>
        </p:nvSpPr>
        <p:spPr>
          <a:xfrm>
            <a:off x="158750" y="1499116"/>
            <a:ext cx="735965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solidFill>
                  <a:srgbClr val="15171A"/>
                </a:solidFill>
                <a:latin typeface="Calibri"/>
                <a:ea typeface="Calibri"/>
                <a:cs typeface="Segoe UI"/>
              </a:rPr>
              <a:t>The Brand Which Revolutionized the Online Fashion Industry</a:t>
            </a:r>
          </a:p>
        </p:txBody>
      </p:sp>
      <p:pic>
        <p:nvPicPr>
          <p:cNvPr id="5" name="Picture 4" descr="company, construction, corporate, foundation, organization, staff, structure ">
            <a:extLst>
              <a:ext uri="{FF2B5EF4-FFF2-40B4-BE49-F238E27FC236}">
                <a16:creationId xmlns:a16="http://schemas.microsoft.com/office/drawing/2014/main" id="{D0832C0B-28AD-C850-1758-AF2BE6E4BB63}"/>
              </a:ext>
            </a:extLst>
          </p:cNvPr>
          <p:cNvPicPr>
            <a:picLocks noChangeAspect="1"/>
          </p:cNvPicPr>
          <p:nvPr/>
        </p:nvPicPr>
        <p:blipFill>
          <a:blip r:embed="rId3"/>
          <a:stretch>
            <a:fillRect/>
          </a:stretch>
        </p:blipFill>
        <p:spPr>
          <a:xfrm>
            <a:off x="9227880" y="225353"/>
            <a:ext cx="1371599" cy="1200296"/>
          </a:xfrm>
          <a:prstGeom prst="rect">
            <a:avLst/>
          </a:prstGeom>
        </p:spPr>
      </p:pic>
      <p:sp>
        <p:nvSpPr>
          <p:cNvPr id="7" name="TextBox 6">
            <a:extLst>
              <a:ext uri="{FF2B5EF4-FFF2-40B4-BE49-F238E27FC236}">
                <a16:creationId xmlns:a16="http://schemas.microsoft.com/office/drawing/2014/main" id="{284EC5EA-58CB-2FDD-9B9E-B02AB0196078}"/>
              </a:ext>
            </a:extLst>
          </p:cNvPr>
          <p:cNvSpPr txBox="1"/>
          <p:nvPr/>
        </p:nvSpPr>
        <p:spPr>
          <a:xfrm>
            <a:off x="8242300" y="1631949"/>
            <a:ext cx="3429000" cy="132343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latin typeface="Calibri"/>
                <a:ea typeface="Calibri"/>
                <a:cs typeface="Calibri"/>
              </a:rPr>
              <a:t>COMPANY FOUNDATION</a:t>
            </a:r>
          </a:p>
        </p:txBody>
      </p:sp>
      <p:pic>
        <p:nvPicPr>
          <p:cNvPr id="9" name="Picture 8" descr="Image result for myntra line image">
            <a:extLst>
              <a:ext uri="{FF2B5EF4-FFF2-40B4-BE49-F238E27FC236}">
                <a16:creationId xmlns:a16="http://schemas.microsoft.com/office/drawing/2014/main" id="{34477BEE-4AB2-25D3-788D-6FCD28EAF314}"/>
              </a:ext>
            </a:extLst>
          </p:cNvPr>
          <p:cNvPicPr>
            <a:picLocks noChangeAspect="1"/>
          </p:cNvPicPr>
          <p:nvPr/>
        </p:nvPicPr>
        <p:blipFill>
          <a:blip r:embed="rId4"/>
          <a:stretch>
            <a:fillRect/>
          </a:stretch>
        </p:blipFill>
        <p:spPr>
          <a:xfrm>
            <a:off x="1924050" y="-1555"/>
            <a:ext cx="3810000" cy="1438210"/>
          </a:xfrm>
          <a:prstGeom prst="rect">
            <a:avLst/>
          </a:prstGeom>
        </p:spPr>
      </p:pic>
      <p:pic>
        <p:nvPicPr>
          <p:cNvPr id="8" name="Picture 7" descr="Myntr.com (Corporate Office) in Kudulu Gate,Bangalore - Best Corporate  Companies For Online Websites near me in Bangalore - Justdial">
            <a:extLst>
              <a:ext uri="{FF2B5EF4-FFF2-40B4-BE49-F238E27FC236}">
                <a16:creationId xmlns:a16="http://schemas.microsoft.com/office/drawing/2014/main" id="{ED39401B-D356-BE5A-EEA6-0032A4E5CA4D}"/>
              </a:ext>
            </a:extLst>
          </p:cNvPr>
          <p:cNvPicPr>
            <a:picLocks noChangeAspect="1"/>
          </p:cNvPicPr>
          <p:nvPr/>
        </p:nvPicPr>
        <p:blipFill>
          <a:blip r:embed="rId5"/>
          <a:stretch>
            <a:fillRect/>
          </a:stretch>
        </p:blipFill>
        <p:spPr>
          <a:xfrm>
            <a:off x="8191500" y="3248025"/>
            <a:ext cx="3441700" cy="3409950"/>
          </a:xfrm>
          <a:prstGeom prst="rect">
            <a:avLst/>
          </a:prstGeom>
        </p:spPr>
      </p:pic>
    </p:spTree>
    <p:extLst>
      <p:ext uri="{BB962C8B-B14F-4D97-AF65-F5344CB8AC3E}">
        <p14:creationId xmlns:p14="http://schemas.microsoft.com/office/powerpoint/2010/main" val="2481739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ustomer Sentiment Analysis Green Red And Yellow Faces Ppt Powerpoint Presentation Ideas Layout Slide01">
            <a:extLst>
              <a:ext uri="{FF2B5EF4-FFF2-40B4-BE49-F238E27FC236}">
                <a16:creationId xmlns:a16="http://schemas.microsoft.com/office/drawing/2014/main" id="{076F1D48-41CE-03E7-209F-212449A5F3C2}"/>
              </a:ext>
            </a:extLst>
          </p:cNvPr>
          <p:cNvPicPr>
            <a:picLocks noChangeAspect="1"/>
          </p:cNvPicPr>
          <p:nvPr/>
        </p:nvPicPr>
        <p:blipFill>
          <a:blip r:embed="rId2"/>
          <a:srcRect l="2688" t="22461" r="2330" b="35125"/>
          <a:stretch/>
        </p:blipFill>
        <p:spPr>
          <a:xfrm>
            <a:off x="309398" y="5497139"/>
            <a:ext cx="3588786" cy="983234"/>
          </a:xfrm>
          <a:prstGeom prst="rect">
            <a:avLst/>
          </a:prstGeom>
        </p:spPr>
      </p:pic>
      <p:sp>
        <p:nvSpPr>
          <p:cNvPr id="3" name="TextBox 2">
            <a:extLst>
              <a:ext uri="{FF2B5EF4-FFF2-40B4-BE49-F238E27FC236}">
                <a16:creationId xmlns:a16="http://schemas.microsoft.com/office/drawing/2014/main" id="{B5B1FAEE-D86E-AA4E-090E-DE9DF64CF835}"/>
              </a:ext>
            </a:extLst>
          </p:cNvPr>
          <p:cNvSpPr txBox="1"/>
          <p:nvPr/>
        </p:nvSpPr>
        <p:spPr>
          <a:xfrm>
            <a:off x="1442064" y="151477"/>
            <a:ext cx="9455354" cy="707886"/>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i="1" dirty="0">
                <a:solidFill>
                  <a:srgbClr val="C00000"/>
                </a:solidFill>
                <a:latin typeface="Calibri"/>
                <a:ea typeface="Calibri"/>
                <a:cs typeface="Calibri"/>
              </a:rPr>
              <a:t>CUSTOMER SENTIMENT ANALYSIS</a:t>
            </a:r>
            <a:endParaRPr lang="en-US" sz="4000" i="1">
              <a:solidFill>
                <a:srgbClr val="C00000"/>
              </a:solidFill>
              <a:latin typeface="Calibri"/>
              <a:cs typeface="Calibri"/>
            </a:endParaRPr>
          </a:p>
        </p:txBody>
      </p:sp>
      <p:sp>
        <p:nvSpPr>
          <p:cNvPr id="4" name="TextBox 3">
            <a:extLst>
              <a:ext uri="{FF2B5EF4-FFF2-40B4-BE49-F238E27FC236}">
                <a16:creationId xmlns:a16="http://schemas.microsoft.com/office/drawing/2014/main" id="{3F89B2F6-DBEB-34ED-0406-0BFC6C5DEEDB}"/>
              </a:ext>
            </a:extLst>
          </p:cNvPr>
          <p:cNvSpPr txBox="1"/>
          <p:nvPr/>
        </p:nvSpPr>
        <p:spPr>
          <a:xfrm>
            <a:off x="307074" y="1216925"/>
            <a:ext cx="3241343" cy="3139321"/>
          </a:xfrm>
          <a:prstGeom prst="rect">
            <a:avLst/>
          </a:prstGeom>
          <a:no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p>
          <a:p>
            <a:pPr algn="ctr"/>
            <a:r>
              <a:rPr lang="en-US" b="1"/>
              <a:t>OBJECTIVE </a:t>
            </a:r>
            <a:endParaRPr lang="en-US"/>
          </a:p>
          <a:p>
            <a:endParaRPr lang="en-US"/>
          </a:p>
          <a:p>
            <a:r>
              <a:rPr lang="en-US">
                <a:ea typeface="+mn-lt"/>
                <a:cs typeface="+mn-lt"/>
              </a:rPr>
              <a:t>Analyze customer reviews to understand their impact on brand perception.</a:t>
            </a:r>
          </a:p>
          <a:p>
            <a:endParaRPr lang="en-US">
              <a:ea typeface="+mn-lt"/>
              <a:cs typeface="+mn-lt"/>
            </a:endParaRPr>
          </a:p>
          <a:p>
            <a:r>
              <a:rPr lang="en-US">
                <a:ea typeface="+mn-lt"/>
                <a:cs typeface="+mn-lt"/>
              </a:rPr>
              <a:t>Identify key areas of strength and weakness based on customer feedback. </a:t>
            </a:r>
            <a:endParaRPr lang="en-US"/>
          </a:p>
          <a:p>
            <a:endParaRPr lang="en-US"/>
          </a:p>
        </p:txBody>
      </p:sp>
      <p:sp>
        <p:nvSpPr>
          <p:cNvPr id="5" name="TextBox 4">
            <a:extLst>
              <a:ext uri="{FF2B5EF4-FFF2-40B4-BE49-F238E27FC236}">
                <a16:creationId xmlns:a16="http://schemas.microsoft.com/office/drawing/2014/main" id="{C4200F98-BF23-D8FB-8299-66C360F43259}"/>
              </a:ext>
            </a:extLst>
          </p:cNvPr>
          <p:cNvSpPr txBox="1"/>
          <p:nvPr/>
        </p:nvSpPr>
        <p:spPr>
          <a:xfrm>
            <a:off x="4134134" y="2189328"/>
            <a:ext cx="3241343" cy="3693319"/>
          </a:xfrm>
          <a:prstGeom prst="rect">
            <a:avLst/>
          </a:prstGeom>
          <a:no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p>
          <a:p>
            <a:pPr algn="ctr"/>
            <a:r>
              <a:rPr lang="en-US" b="1"/>
              <a:t>DATA COLLECTION</a:t>
            </a:r>
          </a:p>
          <a:p>
            <a:endParaRPr lang="en-US"/>
          </a:p>
          <a:p>
            <a:r>
              <a:rPr lang="en-US"/>
              <a:t>Sourced from Myntra app &amp; website reviews</a:t>
            </a:r>
          </a:p>
          <a:p>
            <a:endParaRPr lang="en-US"/>
          </a:p>
          <a:p>
            <a:r>
              <a:rPr lang="en-US"/>
              <a:t>Third party review platform (</a:t>
            </a:r>
            <a:r>
              <a:rPr lang="en-US" err="1"/>
              <a:t>e.g</a:t>
            </a:r>
            <a:r>
              <a:rPr lang="en-US"/>
              <a:t>,. Facebook, Instagram, Google reviews)</a:t>
            </a:r>
          </a:p>
          <a:p>
            <a:endParaRPr lang="en-US"/>
          </a:p>
          <a:p>
            <a:r>
              <a:rPr lang="en-US"/>
              <a:t>Social media comments &amp; mentions</a:t>
            </a:r>
          </a:p>
          <a:p>
            <a:endParaRPr lang="en-US"/>
          </a:p>
        </p:txBody>
      </p:sp>
      <p:sp>
        <p:nvSpPr>
          <p:cNvPr id="7" name="TextBox 6">
            <a:extLst>
              <a:ext uri="{FF2B5EF4-FFF2-40B4-BE49-F238E27FC236}">
                <a16:creationId xmlns:a16="http://schemas.microsoft.com/office/drawing/2014/main" id="{1A93EEEA-5CB3-86F0-407E-E1EDA819152C}"/>
              </a:ext>
            </a:extLst>
          </p:cNvPr>
          <p:cNvSpPr txBox="1"/>
          <p:nvPr/>
        </p:nvSpPr>
        <p:spPr>
          <a:xfrm>
            <a:off x="7949820" y="3574009"/>
            <a:ext cx="3696268" cy="2862322"/>
          </a:xfrm>
          <a:prstGeom prst="rect">
            <a:avLst/>
          </a:prstGeom>
          <a:noFill/>
          <a:ln>
            <a:solidFill>
              <a:srgbClr val="7030A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b="1"/>
          </a:p>
          <a:p>
            <a:pPr algn="ctr"/>
            <a:r>
              <a:rPr lang="en-US" b="1"/>
              <a:t>BREAKDOWN</a:t>
            </a:r>
          </a:p>
          <a:p>
            <a:pPr algn="ctr"/>
            <a:endParaRPr lang="en-US" b="1">
              <a:ea typeface="+mn-lt"/>
              <a:cs typeface="+mn-lt"/>
            </a:endParaRPr>
          </a:p>
          <a:p>
            <a:r>
              <a:rPr lang="en-US">
                <a:ea typeface="+mn-lt"/>
                <a:cs typeface="+mn-lt"/>
              </a:rPr>
              <a:t>High Impact reviews (positive)</a:t>
            </a:r>
          </a:p>
          <a:p>
            <a:endParaRPr lang="en-US">
              <a:ea typeface="+mn-lt"/>
              <a:cs typeface="+mn-lt"/>
            </a:endParaRPr>
          </a:p>
          <a:p>
            <a:r>
              <a:rPr lang="en-US">
                <a:ea typeface="+mn-lt"/>
                <a:cs typeface="+mn-lt"/>
              </a:rPr>
              <a:t>Low Impact reviews (negative)</a:t>
            </a:r>
          </a:p>
          <a:p>
            <a:endParaRPr lang="en-US"/>
          </a:p>
          <a:p>
            <a:r>
              <a:rPr lang="en-US"/>
              <a:t>Neutral Impact reviews (Balanced)</a:t>
            </a:r>
          </a:p>
          <a:p>
            <a:endParaRPr lang="en-US"/>
          </a:p>
          <a:p>
            <a:endParaRPr lang="en-US"/>
          </a:p>
        </p:txBody>
      </p:sp>
      <p:pic>
        <p:nvPicPr>
          <p:cNvPr id="8" name="Picture 7" descr="survey, rating, feedback, review, checklist, rate, questionnaire ">
            <a:extLst>
              <a:ext uri="{FF2B5EF4-FFF2-40B4-BE49-F238E27FC236}">
                <a16:creationId xmlns:a16="http://schemas.microsoft.com/office/drawing/2014/main" id="{4CC0EE41-6937-F413-7251-8F4A310F07C7}"/>
              </a:ext>
            </a:extLst>
          </p:cNvPr>
          <p:cNvPicPr>
            <a:picLocks noChangeAspect="1"/>
          </p:cNvPicPr>
          <p:nvPr/>
        </p:nvPicPr>
        <p:blipFill>
          <a:blip r:embed="rId3"/>
          <a:stretch>
            <a:fillRect/>
          </a:stretch>
        </p:blipFill>
        <p:spPr>
          <a:xfrm>
            <a:off x="9186081" y="1406857"/>
            <a:ext cx="1246495" cy="1098644"/>
          </a:xfrm>
          <a:prstGeom prst="rect">
            <a:avLst/>
          </a:prstGeom>
        </p:spPr>
      </p:pic>
    </p:spTree>
    <p:extLst>
      <p:ext uri="{BB962C8B-B14F-4D97-AF65-F5344CB8AC3E}">
        <p14:creationId xmlns:p14="http://schemas.microsoft.com/office/powerpoint/2010/main" val="2095073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ustomer Sentiment Analysis Green Red And Yellow Faces Ppt Powerpoint Presentation Ideas Layout Slide01">
            <a:extLst>
              <a:ext uri="{FF2B5EF4-FFF2-40B4-BE49-F238E27FC236}">
                <a16:creationId xmlns:a16="http://schemas.microsoft.com/office/drawing/2014/main" id="{644DC488-0EE7-1186-54E8-95968A652A0D}"/>
              </a:ext>
            </a:extLst>
          </p:cNvPr>
          <p:cNvPicPr>
            <a:picLocks noChangeAspect="1"/>
          </p:cNvPicPr>
          <p:nvPr/>
        </p:nvPicPr>
        <p:blipFill>
          <a:blip r:embed="rId2"/>
          <a:srcRect l="2417" t="22060" r="66062" b="34339"/>
          <a:stretch/>
        </p:blipFill>
        <p:spPr>
          <a:xfrm>
            <a:off x="9931135" y="94679"/>
            <a:ext cx="2070994" cy="1923765"/>
          </a:xfrm>
          <a:prstGeom prst="rect">
            <a:avLst/>
          </a:prstGeom>
        </p:spPr>
      </p:pic>
      <p:sp>
        <p:nvSpPr>
          <p:cNvPr id="5" name="TextBox 4">
            <a:extLst>
              <a:ext uri="{FF2B5EF4-FFF2-40B4-BE49-F238E27FC236}">
                <a16:creationId xmlns:a16="http://schemas.microsoft.com/office/drawing/2014/main" id="{12296F5D-9C8B-D657-B22F-A6C1CA7FF8B1}"/>
              </a:ext>
            </a:extLst>
          </p:cNvPr>
          <p:cNvSpPr txBox="1"/>
          <p:nvPr/>
        </p:nvSpPr>
        <p:spPr>
          <a:xfrm>
            <a:off x="443552" y="458662"/>
            <a:ext cx="769923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514350" indent="-514350" algn="ctr">
              <a:buAutoNum type="arabicPeriod"/>
            </a:pPr>
            <a:r>
              <a:rPr lang="en-US" sz="3200" b="1">
                <a:solidFill>
                  <a:srgbClr val="7030A0"/>
                </a:solidFill>
                <a:latin typeface="Calibri"/>
                <a:ea typeface="Calibri"/>
                <a:cs typeface="Calibri"/>
              </a:rPr>
              <a:t>HIGH IMPACT REVIEWS (POSITIVE)</a:t>
            </a:r>
            <a:endParaRPr lang="en-US" sz="3200">
              <a:solidFill>
                <a:srgbClr val="7030A0"/>
              </a:solidFill>
            </a:endParaRPr>
          </a:p>
        </p:txBody>
      </p:sp>
      <p:sp>
        <p:nvSpPr>
          <p:cNvPr id="6" name="TextBox 5">
            <a:extLst>
              <a:ext uri="{FF2B5EF4-FFF2-40B4-BE49-F238E27FC236}">
                <a16:creationId xmlns:a16="http://schemas.microsoft.com/office/drawing/2014/main" id="{1445DA50-DE01-426C-8137-A5A9C93B4807}"/>
              </a:ext>
            </a:extLst>
          </p:cNvPr>
          <p:cNvSpPr txBox="1"/>
          <p:nvPr/>
        </p:nvSpPr>
        <p:spPr>
          <a:xfrm>
            <a:off x="580028" y="2041573"/>
            <a:ext cx="2978625" cy="4031873"/>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REVIEWS</a:t>
            </a:r>
          </a:p>
          <a:p>
            <a:pPr algn="ctr"/>
            <a:endParaRPr lang="en-US" sz="2800" b="1" i="1">
              <a:solidFill>
                <a:schemeClr val="accent4">
                  <a:lumMod val="76000"/>
                </a:schemeClr>
              </a:solidFill>
              <a:latin typeface="Calibri"/>
              <a:ea typeface="Calibri"/>
              <a:cs typeface="Calibri"/>
            </a:endParaRPr>
          </a:p>
          <a:p>
            <a:pPr lvl="1"/>
            <a:r>
              <a:rPr lang="en-US" sz="2000">
                <a:latin typeface="Calibri"/>
                <a:ea typeface="Calibri"/>
                <a:cs typeface="Arial"/>
              </a:rPr>
              <a:t>“The clothes arrived quickly and fit perfectly! Will shop again.”</a:t>
            </a:r>
          </a:p>
          <a:p>
            <a:pPr lvl="1"/>
            <a:endParaRPr lang="en-US" sz="2000">
              <a:latin typeface="Calibri"/>
              <a:ea typeface="Calibri"/>
              <a:cs typeface="Arial"/>
            </a:endParaRPr>
          </a:p>
          <a:p>
            <a:pPr lvl="1"/>
            <a:r>
              <a:rPr lang="en-US" sz="2000">
                <a:latin typeface="Calibri"/>
                <a:ea typeface="Calibri"/>
                <a:cs typeface="Arial"/>
              </a:rPr>
              <a:t>“Excellent quality and variety of options available.”</a:t>
            </a:r>
          </a:p>
          <a:p>
            <a:endParaRPr lang="en-US" sz="2000">
              <a:latin typeface="Tenorite"/>
              <a:ea typeface="Calibri"/>
              <a:cs typeface="Calibri"/>
            </a:endParaRPr>
          </a:p>
          <a:p>
            <a:pPr algn="ctr"/>
            <a:endParaRPr lang="en-US" sz="2000">
              <a:solidFill>
                <a:srgbClr val="000000"/>
              </a:solidFill>
              <a:latin typeface="Calibri"/>
              <a:ea typeface="Calibri"/>
              <a:cs typeface="Calibri"/>
            </a:endParaRPr>
          </a:p>
        </p:txBody>
      </p:sp>
      <p:sp>
        <p:nvSpPr>
          <p:cNvPr id="11" name="TextBox 10">
            <a:extLst>
              <a:ext uri="{FF2B5EF4-FFF2-40B4-BE49-F238E27FC236}">
                <a16:creationId xmlns:a16="http://schemas.microsoft.com/office/drawing/2014/main" id="{EA0B8028-DF3F-558D-D541-08A9B547BCCC}"/>
              </a:ext>
            </a:extLst>
          </p:cNvPr>
          <p:cNvSpPr txBox="1"/>
          <p:nvPr/>
        </p:nvSpPr>
        <p:spPr>
          <a:xfrm>
            <a:off x="4907316" y="2647318"/>
            <a:ext cx="2750025" cy="2923877"/>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STRENGTHS</a:t>
            </a:r>
          </a:p>
          <a:p>
            <a:pPr algn="ctr"/>
            <a:endParaRPr lang="en-US" sz="2800" b="1" i="1">
              <a:solidFill>
                <a:schemeClr val="accent4">
                  <a:lumMod val="76000"/>
                </a:schemeClr>
              </a:solidFill>
              <a:latin typeface="Calibri"/>
              <a:ea typeface="Calibri"/>
              <a:cs typeface="Calibri"/>
            </a:endParaRPr>
          </a:p>
          <a:p>
            <a:pPr algn="ctr"/>
            <a:r>
              <a:rPr lang="en-US" sz="2000">
                <a:solidFill>
                  <a:srgbClr val="000000"/>
                </a:solidFill>
                <a:latin typeface="Calibri"/>
                <a:ea typeface="Calibri"/>
                <a:cs typeface="Calibri"/>
              </a:rPr>
              <a:t>Consumers are pleased with the Quality of the products, </a:t>
            </a:r>
          </a:p>
          <a:p>
            <a:pPr algn="ctr"/>
            <a:r>
              <a:rPr lang="en-US" sz="2000">
                <a:solidFill>
                  <a:srgbClr val="000000"/>
                </a:solidFill>
                <a:latin typeface="Calibri"/>
                <a:ea typeface="Calibri"/>
                <a:cs typeface="Calibri"/>
              </a:rPr>
              <a:t>the Quickness </a:t>
            </a:r>
          </a:p>
          <a:p>
            <a:pPr algn="ctr"/>
            <a:r>
              <a:rPr lang="en-US" sz="2000">
                <a:solidFill>
                  <a:srgbClr val="000000"/>
                </a:solidFill>
                <a:latin typeface="Calibri"/>
                <a:ea typeface="Calibri"/>
                <a:cs typeface="Calibri"/>
              </a:rPr>
              <a:t>of delivery.</a:t>
            </a:r>
          </a:p>
          <a:p>
            <a:pPr algn="ctr"/>
            <a:endParaRPr lang="en-US" sz="2800" b="1" i="1">
              <a:solidFill>
                <a:schemeClr val="accent4">
                  <a:lumMod val="76000"/>
                </a:schemeClr>
              </a:solidFill>
              <a:latin typeface="Calibri"/>
              <a:ea typeface="Calibri"/>
              <a:cs typeface="Calibri"/>
            </a:endParaRPr>
          </a:p>
        </p:txBody>
      </p:sp>
      <p:sp>
        <p:nvSpPr>
          <p:cNvPr id="13" name="Arrow: Striped Right 12">
            <a:extLst>
              <a:ext uri="{FF2B5EF4-FFF2-40B4-BE49-F238E27FC236}">
                <a16:creationId xmlns:a16="http://schemas.microsoft.com/office/drawing/2014/main" id="{21DE202D-AEA3-46D9-A8F1-E89A314D5E74}"/>
              </a:ext>
            </a:extLst>
          </p:cNvPr>
          <p:cNvSpPr/>
          <p:nvPr/>
        </p:nvSpPr>
        <p:spPr>
          <a:xfrm>
            <a:off x="3779860" y="3878238"/>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Striped Right 13">
            <a:extLst>
              <a:ext uri="{FF2B5EF4-FFF2-40B4-BE49-F238E27FC236}">
                <a16:creationId xmlns:a16="http://schemas.microsoft.com/office/drawing/2014/main" id="{F6ABC37B-FEE4-F32B-B912-FC258D714189}"/>
              </a:ext>
            </a:extLst>
          </p:cNvPr>
          <p:cNvSpPr/>
          <p:nvPr/>
        </p:nvSpPr>
        <p:spPr>
          <a:xfrm>
            <a:off x="7863952" y="3849710"/>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8FC1B-39BE-D9D1-958B-3950632C88E2}"/>
              </a:ext>
            </a:extLst>
          </p:cNvPr>
          <p:cNvSpPr txBox="1"/>
          <p:nvPr/>
        </p:nvSpPr>
        <p:spPr>
          <a:xfrm>
            <a:off x="9003066" y="2602871"/>
            <a:ext cx="2419825" cy="2923877"/>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ACTIONABLE INSIGHT</a:t>
            </a:r>
            <a:endParaRPr lang="en-US" sz="2000" b="1">
              <a:solidFill>
                <a:schemeClr val="accent4">
                  <a:lumMod val="76000"/>
                </a:schemeClr>
              </a:solidFill>
              <a:latin typeface="Calibri"/>
              <a:ea typeface="Calibri"/>
              <a:cs typeface="Calibri"/>
            </a:endParaRPr>
          </a:p>
          <a:p>
            <a:pPr algn="ctr"/>
            <a:endParaRPr lang="en-US" sz="2000">
              <a:latin typeface="Calibri"/>
              <a:ea typeface="Calibri"/>
              <a:cs typeface="Calibri"/>
            </a:endParaRPr>
          </a:p>
          <a:p>
            <a:pPr algn="ctr"/>
            <a:r>
              <a:rPr lang="en-US" sz="2000" b="1">
                <a:latin typeface="Calibri"/>
                <a:ea typeface="Calibri"/>
                <a:cs typeface="Calibri"/>
              </a:rPr>
              <a:t>Effective Reinforce   </a:t>
            </a:r>
            <a:r>
              <a:rPr lang="en-US" sz="2000">
                <a:latin typeface="Calibri"/>
                <a:ea typeface="Calibri"/>
                <a:cs typeface="Calibri"/>
              </a:rPr>
              <a:t>in fast shipping and quality in marketing efforts.</a:t>
            </a:r>
          </a:p>
          <a:p>
            <a:pPr algn="ctr"/>
            <a:r>
              <a:rPr lang="en-US" sz="2800" b="1" i="1">
                <a:solidFill>
                  <a:schemeClr val="accent4">
                    <a:lumMod val="76000"/>
                  </a:schemeClr>
                </a:solidFill>
                <a:latin typeface="Calibri"/>
                <a:ea typeface="Calibri"/>
                <a:cs typeface="Calibri"/>
              </a:rPr>
              <a:t>  </a:t>
            </a:r>
            <a:endParaRPr lang="en-US" sz="2000">
              <a:solidFill>
                <a:schemeClr val="accent4">
                  <a:lumMod val="76000"/>
                </a:schemeClr>
              </a:solidFill>
              <a:latin typeface="Calibri"/>
              <a:ea typeface="Calibri"/>
              <a:cs typeface="Calibri"/>
            </a:endParaRPr>
          </a:p>
        </p:txBody>
      </p:sp>
    </p:spTree>
    <p:extLst>
      <p:ext uri="{BB962C8B-B14F-4D97-AF65-F5344CB8AC3E}">
        <p14:creationId xmlns:p14="http://schemas.microsoft.com/office/powerpoint/2010/main" val="2331597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B6CDA1-1BD5-F917-856C-CC80E755793B}"/>
              </a:ext>
            </a:extLst>
          </p:cNvPr>
          <p:cNvSpPr txBox="1"/>
          <p:nvPr/>
        </p:nvSpPr>
        <p:spPr>
          <a:xfrm>
            <a:off x="443552" y="458662"/>
            <a:ext cx="769923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a:solidFill>
                  <a:srgbClr val="7030A0"/>
                </a:solidFill>
                <a:latin typeface="Calibri"/>
                <a:ea typeface="Calibri"/>
                <a:cs typeface="Calibri"/>
              </a:rPr>
              <a:t>2. LOW IMPACT REVIEWS (NEGATIVE)</a:t>
            </a:r>
            <a:endParaRPr lang="en-US" sz="3200">
              <a:solidFill>
                <a:srgbClr val="7030A0"/>
              </a:solidFill>
            </a:endParaRPr>
          </a:p>
        </p:txBody>
      </p:sp>
      <p:sp>
        <p:nvSpPr>
          <p:cNvPr id="6" name="TextBox 5">
            <a:extLst>
              <a:ext uri="{FF2B5EF4-FFF2-40B4-BE49-F238E27FC236}">
                <a16:creationId xmlns:a16="http://schemas.microsoft.com/office/drawing/2014/main" id="{63A4F278-3DDA-0D5E-85EE-E7994B6ADE68}"/>
              </a:ext>
            </a:extLst>
          </p:cNvPr>
          <p:cNvSpPr txBox="1"/>
          <p:nvPr/>
        </p:nvSpPr>
        <p:spPr>
          <a:xfrm>
            <a:off x="580028" y="2026186"/>
            <a:ext cx="2978625" cy="4062651"/>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REVIEWS</a:t>
            </a:r>
            <a:endParaRPr lang="en-US">
              <a:solidFill>
                <a:schemeClr val="accent4">
                  <a:lumMod val="76000"/>
                </a:schemeClr>
              </a:solidFill>
            </a:endParaRPr>
          </a:p>
          <a:p>
            <a:pPr algn="ctr"/>
            <a:endParaRPr lang="en-US" sz="2800" b="1" i="1">
              <a:solidFill>
                <a:schemeClr val="accent4">
                  <a:lumMod val="76000"/>
                </a:schemeClr>
              </a:solidFill>
              <a:latin typeface="Calibri"/>
              <a:ea typeface="Calibri"/>
              <a:cs typeface="Calibri"/>
            </a:endParaRPr>
          </a:p>
          <a:p>
            <a:pPr lvl="1"/>
            <a:endParaRPr lang="en-US" sz="1400">
              <a:solidFill>
                <a:srgbClr val="4F8B7F"/>
              </a:solidFill>
              <a:latin typeface="Arial"/>
              <a:ea typeface="Calibri"/>
              <a:cs typeface="Arial"/>
            </a:endParaRPr>
          </a:p>
          <a:p>
            <a:pPr lvl="1"/>
            <a:r>
              <a:rPr lang="en-US" sz="2000">
                <a:latin typeface="Calibri"/>
                <a:ea typeface="Calibri"/>
                <a:cs typeface="Arial"/>
              </a:rPr>
              <a:t>“Received the wrong size and it took ages to resolve the issue.”</a:t>
            </a:r>
            <a:endParaRPr lang="en-US" sz="2000">
              <a:latin typeface="Calibri"/>
              <a:ea typeface="Calibri"/>
              <a:cs typeface="Calibri"/>
            </a:endParaRPr>
          </a:p>
          <a:p>
            <a:pPr lvl="1"/>
            <a:endParaRPr lang="en-US" sz="2000">
              <a:latin typeface="Calibri"/>
              <a:ea typeface="Calibri"/>
              <a:cs typeface="Arial"/>
            </a:endParaRPr>
          </a:p>
          <a:p>
            <a:pPr lvl="1"/>
            <a:r>
              <a:rPr lang="en-US" sz="2000">
                <a:latin typeface="Calibri"/>
                <a:ea typeface="Calibri"/>
                <a:cs typeface="Arial"/>
              </a:rPr>
              <a:t>“The fabric quality was disappointing for the price.”</a:t>
            </a:r>
            <a:endParaRPr lang="en-US" sz="2000">
              <a:latin typeface="Calibri"/>
              <a:ea typeface="Calibri"/>
              <a:cs typeface="Calibri"/>
            </a:endParaRPr>
          </a:p>
          <a:p>
            <a:endParaRPr lang="en-US" sz="2000" i="1">
              <a:latin typeface="Calibri"/>
              <a:ea typeface="Calibri"/>
              <a:cs typeface="Calibri"/>
            </a:endParaRPr>
          </a:p>
          <a:p>
            <a:pPr algn="ctr"/>
            <a:endParaRPr lang="en-US" sz="2800" b="1" i="1">
              <a:solidFill>
                <a:schemeClr val="accent4">
                  <a:lumMod val="76000"/>
                </a:schemeClr>
              </a:solidFill>
              <a:latin typeface="Calibri"/>
              <a:ea typeface="Calibri"/>
              <a:cs typeface="Calibri"/>
            </a:endParaRPr>
          </a:p>
        </p:txBody>
      </p:sp>
      <p:sp>
        <p:nvSpPr>
          <p:cNvPr id="8" name="Arrow: Striped Right 7">
            <a:extLst>
              <a:ext uri="{FF2B5EF4-FFF2-40B4-BE49-F238E27FC236}">
                <a16:creationId xmlns:a16="http://schemas.microsoft.com/office/drawing/2014/main" id="{A2E4595C-0676-6FF6-8A00-57AC397499E9}"/>
              </a:ext>
            </a:extLst>
          </p:cNvPr>
          <p:cNvSpPr/>
          <p:nvPr/>
        </p:nvSpPr>
        <p:spPr>
          <a:xfrm>
            <a:off x="3729060" y="3878238"/>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Striped Right 8">
            <a:extLst>
              <a:ext uri="{FF2B5EF4-FFF2-40B4-BE49-F238E27FC236}">
                <a16:creationId xmlns:a16="http://schemas.microsoft.com/office/drawing/2014/main" id="{D68B375A-EB02-540C-AC01-5AD24FD0FEBC}"/>
              </a:ext>
            </a:extLst>
          </p:cNvPr>
          <p:cNvSpPr/>
          <p:nvPr/>
        </p:nvSpPr>
        <p:spPr>
          <a:xfrm>
            <a:off x="7596209" y="3871887"/>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9A3B5-F9D9-4E5D-889E-B2485B737223}"/>
              </a:ext>
            </a:extLst>
          </p:cNvPr>
          <p:cNvSpPr txBox="1"/>
          <p:nvPr/>
        </p:nvSpPr>
        <p:spPr>
          <a:xfrm>
            <a:off x="4831116" y="2468030"/>
            <a:ext cx="2635725" cy="3231654"/>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CHALLENGES</a:t>
            </a:r>
            <a:endParaRPr lang="en-US">
              <a:solidFill>
                <a:schemeClr val="accent4">
                  <a:lumMod val="76000"/>
                </a:schemeClr>
              </a:solidFill>
            </a:endParaRPr>
          </a:p>
          <a:p>
            <a:pPr algn="ctr"/>
            <a:endParaRPr lang="en-US" sz="2800" b="1" i="1">
              <a:solidFill>
                <a:schemeClr val="accent4">
                  <a:lumMod val="76000"/>
                </a:schemeClr>
              </a:solidFill>
              <a:latin typeface="Calibri"/>
              <a:ea typeface="Calibri"/>
              <a:cs typeface="Calibri"/>
            </a:endParaRPr>
          </a:p>
          <a:p>
            <a:pPr algn="ctr"/>
            <a:r>
              <a:rPr lang="en-US" sz="2000">
                <a:solidFill>
                  <a:srgbClr val="000000"/>
                </a:solidFill>
                <a:latin typeface="Calibri"/>
                <a:ea typeface="Calibri"/>
                <a:cs typeface="Calibri"/>
              </a:rPr>
              <a:t>Complaints regarding Product quality, delivery delays, return on product or money, customer service responsiveness.</a:t>
            </a:r>
          </a:p>
          <a:p>
            <a:pPr algn="ctr"/>
            <a:r>
              <a:rPr lang="en-US" sz="2800" b="1" i="1">
                <a:solidFill>
                  <a:schemeClr val="accent4">
                    <a:lumMod val="76000"/>
                  </a:schemeClr>
                </a:solidFill>
                <a:latin typeface="Calibri"/>
                <a:ea typeface="Calibri"/>
                <a:cs typeface="Calibri"/>
              </a:rPr>
              <a:t>  </a:t>
            </a:r>
            <a:endParaRPr lang="en-US" sz="2000">
              <a:solidFill>
                <a:schemeClr val="accent4">
                  <a:lumMod val="76000"/>
                </a:schemeClr>
              </a:solidFill>
              <a:latin typeface="Calibri"/>
              <a:ea typeface="Calibri"/>
              <a:cs typeface="Calibri"/>
            </a:endParaRPr>
          </a:p>
        </p:txBody>
      </p:sp>
      <p:sp>
        <p:nvSpPr>
          <p:cNvPr id="14" name="TextBox 13">
            <a:extLst>
              <a:ext uri="{FF2B5EF4-FFF2-40B4-BE49-F238E27FC236}">
                <a16:creationId xmlns:a16="http://schemas.microsoft.com/office/drawing/2014/main" id="{F2FA860E-BC4F-AD0B-338A-18CEA3D9369D}"/>
              </a:ext>
            </a:extLst>
          </p:cNvPr>
          <p:cNvSpPr txBox="1"/>
          <p:nvPr/>
        </p:nvSpPr>
        <p:spPr>
          <a:xfrm>
            <a:off x="8685566" y="2307795"/>
            <a:ext cx="2813525" cy="3539430"/>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ACTIONABLE INSIGHT</a:t>
            </a:r>
            <a:endParaRPr lang="en-US" sz="2800" b="1">
              <a:solidFill>
                <a:schemeClr val="accent4">
                  <a:lumMod val="76000"/>
                </a:schemeClr>
              </a:solidFill>
              <a:latin typeface="Calibri"/>
              <a:ea typeface="Calibri"/>
              <a:cs typeface="Calibri"/>
            </a:endParaRPr>
          </a:p>
          <a:p>
            <a:pPr algn="ctr"/>
            <a:endParaRPr lang="en-US" sz="2000">
              <a:latin typeface="Calibri"/>
              <a:ea typeface="Calibri"/>
              <a:cs typeface="Calibri"/>
            </a:endParaRPr>
          </a:p>
          <a:p>
            <a:pPr algn="ctr"/>
            <a:r>
              <a:rPr lang="en-US" sz="2000" b="1">
                <a:latin typeface="Calibri"/>
                <a:ea typeface="Calibri"/>
                <a:cs typeface="Calibri"/>
              </a:rPr>
              <a:t>Focus and make strategies to improve</a:t>
            </a:r>
            <a:r>
              <a:rPr lang="en-US" sz="2000">
                <a:latin typeface="Calibri"/>
                <a:ea typeface="Calibri"/>
                <a:cs typeface="Calibri"/>
              </a:rPr>
              <a:t> product quality checks, loyalty, logistics, processes to reduce complaints.</a:t>
            </a:r>
            <a:endParaRPr lang="en-US"/>
          </a:p>
          <a:p>
            <a:pPr algn="ctr"/>
            <a:r>
              <a:rPr lang="en-US" sz="2800" b="1" i="1">
                <a:solidFill>
                  <a:schemeClr val="accent4">
                    <a:lumMod val="76000"/>
                  </a:schemeClr>
                </a:solidFill>
                <a:latin typeface="Calibri"/>
                <a:ea typeface="Calibri"/>
                <a:cs typeface="Calibri"/>
              </a:rPr>
              <a:t>  </a:t>
            </a:r>
            <a:endParaRPr lang="en-US" sz="2000">
              <a:solidFill>
                <a:schemeClr val="accent4">
                  <a:lumMod val="76000"/>
                </a:schemeClr>
              </a:solidFill>
              <a:latin typeface="Calibri"/>
              <a:ea typeface="Calibri"/>
              <a:cs typeface="Calibri"/>
            </a:endParaRPr>
          </a:p>
        </p:txBody>
      </p:sp>
      <p:pic>
        <p:nvPicPr>
          <p:cNvPr id="3" name="Picture 2" descr="Customer Sentiment Analysis Green Red And Yellow Faces Ppt Powerpoint Presentation Ideas Layout Slide01">
            <a:extLst>
              <a:ext uri="{FF2B5EF4-FFF2-40B4-BE49-F238E27FC236}">
                <a16:creationId xmlns:a16="http://schemas.microsoft.com/office/drawing/2014/main" id="{656DA9A9-986A-3324-AD01-6B4EFA48292C}"/>
              </a:ext>
            </a:extLst>
          </p:cNvPr>
          <p:cNvPicPr>
            <a:picLocks noChangeAspect="1"/>
          </p:cNvPicPr>
          <p:nvPr/>
        </p:nvPicPr>
        <p:blipFill>
          <a:blip r:embed="rId2"/>
          <a:srcRect l="66390" t="23283" r="2031" b="34738"/>
          <a:stretch/>
        </p:blipFill>
        <p:spPr>
          <a:xfrm>
            <a:off x="9818688" y="92736"/>
            <a:ext cx="2171770" cy="1837931"/>
          </a:xfrm>
          <a:prstGeom prst="rect">
            <a:avLst/>
          </a:prstGeom>
        </p:spPr>
      </p:pic>
    </p:spTree>
    <p:extLst>
      <p:ext uri="{BB962C8B-B14F-4D97-AF65-F5344CB8AC3E}">
        <p14:creationId xmlns:p14="http://schemas.microsoft.com/office/powerpoint/2010/main" val="2724887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ustomer Sentiment Analysis Green Red And Yellow Faces Ppt Powerpoint Presentation Ideas Layout Slide01">
            <a:extLst>
              <a:ext uri="{FF2B5EF4-FFF2-40B4-BE49-F238E27FC236}">
                <a16:creationId xmlns:a16="http://schemas.microsoft.com/office/drawing/2014/main" id="{81E8DF83-C4D1-2E36-BDB0-722E9AE2D4D8}"/>
              </a:ext>
            </a:extLst>
          </p:cNvPr>
          <p:cNvPicPr>
            <a:picLocks noChangeAspect="1"/>
          </p:cNvPicPr>
          <p:nvPr/>
        </p:nvPicPr>
        <p:blipFill>
          <a:blip r:embed="rId2"/>
          <a:srcRect l="33943" t="22622" r="33943" b="34961"/>
          <a:stretch/>
        </p:blipFill>
        <p:spPr>
          <a:xfrm>
            <a:off x="9911652" y="98164"/>
            <a:ext cx="2195115" cy="1878876"/>
          </a:xfrm>
          <a:prstGeom prst="rect">
            <a:avLst/>
          </a:prstGeom>
        </p:spPr>
      </p:pic>
      <p:sp>
        <p:nvSpPr>
          <p:cNvPr id="4" name="TextBox 3">
            <a:extLst>
              <a:ext uri="{FF2B5EF4-FFF2-40B4-BE49-F238E27FC236}">
                <a16:creationId xmlns:a16="http://schemas.microsoft.com/office/drawing/2014/main" id="{71B6CDA1-1BD5-F917-856C-CC80E755793B}"/>
              </a:ext>
            </a:extLst>
          </p:cNvPr>
          <p:cNvSpPr txBox="1"/>
          <p:nvPr/>
        </p:nvSpPr>
        <p:spPr>
          <a:xfrm>
            <a:off x="449902" y="458662"/>
            <a:ext cx="860728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a:solidFill>
                  <a:srgbClr val="7030A0"/>
                </a:solidFill>
                <a:latin typeface="Calibri"/>
                <a:ea typeface="Calibri"/>
                <a:cs typeface="Calibri"/>
              </a:rPr>
              <a:t>3. NEUTRAL IMPACT REVIEWS (BALANCED)</a:t>
            </a:r>
            <a:endParaRPr lang="en-US" sz="3200">
              <a:solidFill>
                <a:srgbClr val="7030A0"/>
              </a:solidFill>
            </a:endParaRPr>
          </a:p>
        </p:txBody>
      </p:sp>
      <p:sp>
        <p:nvSpPr>
          <p:cNvPr id="6" name="TextBox 5">
            <a:extLst>
              <a:ext uri="{FF2B5EF4-FFF2-40B4-BE49-F238E27FC236}">
                <a16:creationId xmlns:a16="http://schemas.microsoft.com/office/drawing/2014/main" id="{63A4F278-3DDA-0D5E-85EE-E7994B6ADE68}"/>
              </a:ext>
            </a:extLst>
          </p:cNvPr>
          <p:cNvSpPr txBox="1"/>
          <p:nvPr/>
        </p:nvSpPr>
        <p:spPr>
          <a:xfrm>
            <a:off x="580028" y="2026185"/>
            <a:ext cx="2978625" cy="4062651"/>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REVIEWS</a:t>
            </a:r>
            <a:endParaRPr lang="en-US">
              <a:solidFill>
                <a:schemeClr val="accent4">
                  <a:lumMod val="76000"/>
                </a:schemeClr>
              </a:solidFill>
            </a:endParaRPr>
          </a:p>
          <a:p>
            <a:pPr algn="ctr"/>
            <a:endParaRPr lang="en-US" sz="2800" b="1" i="1">
              <a:solidFill>
                <a:schemeClr val="accent4">
                  <a:lumMod val="76000"/>
                </a:schemeClr>
              </a:solidFill>
              <a:latin typeface="Calibri"/>
              <a:ea typeface="Calibri"/>
              <a:cs typeface="Calibri"/>
            </a:endParaRPr>
          </a:p>
          <a:p>
            <a:pPr lvl="1"/>
            <a:endParaRPr lang="en-US" sz="1400">
              <a:solidFill>
                <a:srgbClr val="4F8B7F"/>
              </a:solidFill>
              <a:latin typeface="Arial"/>
              <a:ea typeface="Calibri"/>
              <a:cs typeface="Arial"/>
            </a:endParaRPr>
          </a:p>
          <a:p>
            <a:pPr lvl="1"/>
            <a:r>
              <a:rPr lang="en-US" sz="2000">
                <a:latin typeface="Calibri"/>
                <a:ea typeface="Calibri"/>
                <a:cs typeface="Arial"/>
              </a:rPr>
              <a:t>“Good selection, but delivery took longer than expected.”</a:t>
            </a:r>
          </a:p>
          <a:p>
            <a:pPr lvl="1"/>
            <a:endParaRPr lang="en-US" sz="2000">
              <a:latin typeface="Calibri"/>
              <a:ea typeface="Calibri"/>
              <a:cs typeface="Arial"/>
            </a:endParaRPr>
          </a:p>
          <a:p>
            <a:pPr lvl="1"/>
            <a:r>
              <a:rPr lang="en-US" sz="2000">
                <a:latin typeface="Calibri"/>
                <a:ea typeface="Calibri"/>
                <a:cs typeface="Arial"/>
              </a:rPr>
              <a:t>“Decent quality, but customer service could be better.”</a:t>
            </a:r>
            <a:endParaRPr lang="en-US" sz="2000">
              <a:latin typeface="Calibri"/>
              <a:ea typeface="Calibri"/>
              <a:cs typeface="Calibri"/>
            </a:endParaRPr>
          </a:p>
          <a:p>
            <a:pPr lvl="1"/>
            <a:endParaRPr lang="en-US" sz="2000">
              <a:latin typeface="Calibri"/>
              <a:ea typeface="Calibri"/>
              <a:cs typeface="Arial"/>
            </a:endParaRPr>
          </a:p>
          <a:p>
            <a:pPr algn="ctr"/>
            <a:endParaRPr lang="en-US" sz="2800" b="1" i="1">
              <a:solidFill>
                <a:schemeClr val="accent4">
                  <a:lumMod val="76000"/>
                </a:schemeClr>
              </a:solidFill>
              <a:latin typeface="Calibri"/>
              <a:ea typeface="Calibri"/>
              <a:cs typeface="Calibri"/>
            </a:endParaRPr>
          </a:p>
        </p:txBody>
      </p:sp>
      <p:sp>
        <p:nvSpPr>
          <p:cNvPr id="8" name="Arrow: Striped Right 7">
            <a:extLst>
              <a:ext uri="{FF2B5EF4-FFF2-40B4-BE49-F238E27FC236}">
                <a16:creationId xmlns:a16="http://schemas.microsoft.com/office/drawing/2014/main" id="{A2E4595C-0676-6FF6-8A00-57AC397499E9}"/>
              </a:ext>
            </a:extLst>
          </p:cNvPr>
          <p:cNvSpPr/>
          <p:nvPr/>
        </p:nvSpPr>
        <p:spPr>
          <a:xfrm>
            <a:off x="3729060" y="3878238"/>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Striped Right 8">
            <a:extLst>
              <a:ext uri="{FF2B5EF4-FFF2-40B4-BE49-F238E27FC236}">
                <a16:creationId xmlns:a16="http://schemas.microsoft.com/office/drawing/2014/main" id="{D68B375A-EB02-540C-AC01-5AD24FD0FEBC}"/>
              </a:ext>
            </a:extLst>
          </p:cNvPr>
          <p:cNvSpPr/>
          <p:nvPr/>
        </p:nvSpPr>
        <p:spPr>
          <a:xfrm>
            <a:off x="7596209" y="3871887"/>
            <a:ext cx="932597" cy="51179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9A3B5-F9D9-4E5D-889E-B2485B737223}"/>
              </a:ext>
            </a:extLst>
          </p:cNvPr>
          <p:cNvSpPr txBox="1"/>
          <p:nvPr/>
        </p:nvSpPr>
        <p:spPr>
          <a:xfrm>
            <a:off x="4831116" y="2621919"/>
            <a:ext cx="2635725" cy="2923877"/>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i="1">
                <a:solidFill>
                  <a:schemeClr val="accent4">
                    <a:lumMod val="76000"/>
                  </a:schemeClr>
                </a:solidFill>
                <a:latin typeface="Calibri"/>
                <a:ea typeface="Calibri"/>
                <a:cs typeface="Calibri"/>
              </a:rPr>
              <a:t>INSIGHTS</a:t>
            </a:r>
            <a:endParaRPr lang="en-US">
              <a:solidFill>
                <a:schemeClr val="accent4">
                  <a:lumMod val="76000"/>
                </a:schemeClr>
              </a:solidFill>
            </a:endParaRPr>
          </a:p>
          <a:p>
            <a:pPr algn="ctr"/>
            <a:endParaRPr lang="en-US" sz="2800" b="1" i="1">
              <a:solidFill>
                <a:schemeClr val="accent4">
                  <a:lumMod val="76000"/>
                </a:schemeClr>
              </a:solidFill>
              <a:latin typeface="Calibri"/>
              <a:ea typeface="Calibri"/>
              <a:cs typeface="Calibri"/>
            </a:endParaRPr>
          </a:p>
          <a:p>
            <a:pPr algn="ctr"/>
            <a:r>
              <a:rPr lang="en-US" sz="2000">
                <a:solidFill>
                  <a:srgbClr val="000000"/>
                </a:solidFill>
                <a:latin typeface="Calibri"/>
                <a:ea typeface="Calibri"/>
                <a:cs typeface="Calibri"/>
              </a:rPr>
              <a:t>Reviews expressing positive shopping experience and  indicating room for improvement.</a:t>
            </a:r>
            <a:endParaRPr lang="en-US"/>
          </a:p>
          <a:p>
            <a:pPr algn="ctr"/>
            <a:r>
              <a:rPr lang="en-US" sz="2800" b="1" i="1">
                <a:solidFill>
                  <a:schemeClr val="accent4">
                    <a:lumMod val="76000"/>
                  </a:schemeClr>
                </a:solidFill>
                <a:latin typeface="Calibri"/>
                <a:ea typeface="Calibri"/>
                <a:cs typeface="Calibri"/>
              </a:rPr>
              <a:t>  </a:t>
            </a:r>
            <a:endParaRPr lang="en-US" sz="2000">
              <a:solidFill>
                <a:schemeClr val="accent4">
                  <a:lumMod val="76000"/>
                </a:schemeClr>
              </a:solidFill>
              <a:latin typeface="Calibri"/>
              <a:ea typeface="Calibri"/>
              <a:cs typeface="Calibri"/>
            </a:endParaRPr>
          </a:p>
        </p:txBody>
      </p:sp>
      <p:sp>
        <p:nvSpPr>
          <p:cNvPr id="14" name="TextBox 13">
            <a:extLst>
              <a:ext uri="{FF2B5EF4-FFF2-40B4-BE49-F238E27FC236}">
                <a16:creationId xmlns:a16="http://schemas.microsoft.com/office/drawing/2014/main" id="{F2FA860E-BC4F-AD0B-338A-18CEA3D9369D}"/>
              </a:ext>
            </a:extLst>
          </p:cNvPr>
          <p:cNvSpPr txBox="1"/>
          <p:nvPr/>
        </p:nvSpPr>
        <p:spPr>
          <a:xfrm>
            <a:off x="8787166" y="2283082"/>
            <a:ext cx="2711925" cy="4185761"/>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i="1">
                <a:solidFill>
                  <a:schemeClr val="accent4">
                    <a:lumMod val="76000"/>
                  </a:schemeClr>
                </a:solidFill>
                <a:latin typeface="Calibri"/>
                <a:ea typeface="Calibri"/>
                <a:cs typeface="Calibri"/>
              </a:rPr>
              <a:t>ACTIONABLE INSIGHT</a:t>
            </a:r>
            <a:endParaRPr lang="en-US" sz="2400" b="1">
              <a:solidFill>
                <a:schemeClr val="accent4">
                  <a:lumMod val="76000"/>
                </a:schemeClr>
              </a:solidFill>
              <a:latin typeface="Calibri"/>
              <a:ea typeface="Calibri"/>
              <a:cs typeface="Calibri"/>
            </a:endParaRPr>
          </a:p>
          <a:p>
            <a:pPr algn="ctr"/>
            <a:endParaRPr lang="en-US">
              <a:latin typeface="Calibri"/>
              <a:ea typeface="Calibri"/>
              <a:cs typeface="Calibri"/>
            </a:endParaRPr>
          </a:p>
          <a:p>
            <a:pPr algn="ctr"/>
            <a:r>
              <a:rPr lang="en-US" sz="2000" b="1">
                <a:latin typeface="Calibri"/>
                <a:ea typeface="Calibri"/>
                <a:cs typeface="Calibri"/>
              </a:rPr>
              <a:t>Conduct surveys to understand specific areas</a:t>
            </a:r>
            <a:r>
              <a:rPr lang="en-US" sz="2000">
                <a:latin typeface="Calibri"/>
                <a:ea typeface="Calibri"/>
                <a:cs typeface="Calibri"/>
              </a:rPr>
              <a:t> </a:t>
            </a:r>
            <a:r>
              <a:rPr lang="en-US" sz="2000" b="1">
                <a:latin typeface="Calibri"/>
                <a:ea typeface="Calibri"/>
                <a:cs typeface="Calibri"/>
              </a:rPr>
              <a:t>of improvement, continuous monitoring </a:t>
            </a:r>
            <a:r>
              <a:rPr lang="en-US" sz="2000">
                <a:latin typeface="Calibri"/>
                <a:ea typeface="Calibri"/>
                <a:cs typeface="Calibri"/>
              </a:rPr>
              <a:t>based on neutral feedback &amp; Engage customers to leave feedback after improving service to build trust.</a:t>
            </a:r>
            <a:endParaRPr lang="en-US" sz="2800" i="1">
              <a:solidFill>
                <a:schemeClr val="accent4">
                  <a:lumMod val="76000"/>
                </a:schemeClr>
              </a:solidFill>
              <a:latin typeface="Calibri"/>
              <a:ea typeface="Calibri"/>
              <a:cs typeface="Calibri"/>
            </a:endParaRPr>
          </a:p>
        </p:txBody>
      </p:sp>
    </p:spTree>
    <p:extLst>
      <p:ext uri="{BB962C8B-B14F-4D97-AF65-F5344CB8AC3E}">
        <p14:creationId xmlns:p14="http://schemas.microsoft.com/office/powerpoint/2010/main" val="53242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AC5"/>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603432-E80A-2B24-B2ED-AA4090C51532}"/>
              </a:ext>
            </a:extLst>
          </p:cNvPr>
          <p:cNvSpPr txBox="1"/>
          <p:nvPr/>
        </p:nvSpPr>
        <p:spPr>
          <a:xfrm>
            <a:off x="76200" y="57150"/>
            <a:ext cx="12026900" cy="707886"/>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i="1" dirty="0">
                <a:solidFill>
                  <a:srgbClr val="C00000"/>
                </a:solidFill>
                <a:latin typeface="Calibri"/>
                <a:ea typeface="Calibri"/>
                <a:cs typeface="Calibri"/>
              </a:rPr>
              <a:t>MARKET TREND IDENTIFICATION</a:t>
            </a:r>
            <a:endParaRPr lang="en-US" i="1">
              <a:solidFill>
                <a:srgbClr val="C00000"/>
              </a:solidFill>
            </a:endParaRPr>
          </a:p>
        </p:txBody>
      </p:sp>
      <p:sp>
        <p:nvSpPr>
          <p:cNvPr id="4" name="CuadroTexto 351">
            <a:extLst>
              <a:ext uri="{FF2B5EF4-FFF2-40B4-BE49-F238E27FC236}">
                <a16:creationId xmlns:a16="http://schemas.microsoft.com/office/drawing/2014/main" id="{14CCF53B-4E8A-804A-9EAC-C1FF6A3EC7E9}"/>
              </a:ext>
            </a:extLst>
          </p:cNvPr>
          <p:cNvSpPr txBox="1"/>
          <p:nvPr/>
        </p:nvSpPr>
        <p:spPr>
          <a:xfrm>
            <a:off x="1373842" y="823356"/>
            <a:ext cx="9990418"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Calibri"/>
                <a:ea typeface="Lato Light"/>
                <a:cs typeface="Lato Light"/>
              </a:rPr>
              <a:t>Understand current fashion trends and consumer preferences to keep Myntra competitive.</a:t>
            </a:r>
          </a:p>
        </p:txBody>
      </p:sp>
      <p:grpSp>
        <p:nvGrpSpPr>
          <p:cNvPr id="5" name="Group 4">
            <a:extLst>
              <a:ext uri="{FF2B5EF4-FFF2-40B4-BE49-F238E27FC236}">
                <a16:creationId xmlns:a16="http://schemas.microsoft.com/office/drawing/2014/main" id="{4A90B147-99BF-D540-86E6-ABDB2BC1D712}"/>
              </a:ext>
            </a:extLst>
          </p:cNvPr>
          <p:cNvGrpSpPr/>
          <p:nvPr/>
        </p:nvGrpSpPr>
        <p:grpSpPr>
          <a:xfrm>
            <a:off x="44244" y="1654215"/>
            <a:ext cx="12014616" cy="5127600"/>
            <a:chOff x="1182468" y="3800733"/>
            <a:chExt cx="19843413" cy="7465905"/>
          </a:xfrm>
        </p:grpSpPr>
        <p:sp>
          <p:nvSpPr>
            <p:cNvPr id="6" name="Triangle 26">
              <a:extLst>
                <a:ext uri="{FF2B5EF4-FFF2-40B4-BE49-F238E27FC236}">
                  <a16:creationId xmlns:a16="http://schemas.microsoft.com/office/drawing/2014/main" id="{DAE7A9D9-3BBB-FD48-8FBE-90F82B168A48}"/>
                </a:ext>
              </a:extLst>
            </p:cNvPr>
            <p:cNvSpPr/>
            <p:nvPr/>
          </p:nvSpPr>
          <p:spPr>
            <a:xfrm rot="10800000">
              <a:off x="18972247" y="8679149"/>
              <a:ext cx="448199" cy="38637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7" name="Triangle 24">
              <a:extLst>
                <a:ext uri="{FF2B5EF4-FFF2-40B4-BE49-F238E27FC236}">
                  <a16:creationId xmlns:a16="http://schemas.microsoft.com/office/drawing/2014/main" id="{3D3CA337-0F49-8846-9F9A-82C4C224310E}"/>
                </a:ext>
              </a:extLst>
            </p:cNvPr>
            <p:cNvSpPr/>
            <p:nvPr/>
          </p:nvSpPr>
          <p:spPr>
            <a:xfrm rot="10800000">
              <a:off x="14941334" y="7779038"/>
              <a:ext cx="448199" cy="38637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8" name="Triangle 23">
              <a:extLst>
                <a:ext uri="{FF2B5EF4-FFF2-40B4-BE49-F238E27FC236}">
                  <a16:creationId xmlns:a16="http://schemas.microsoft.com/office/drawing/2014/main" id="{79338DAF-3CF6-ED46-BAB1-2AE2F1400A2C}"/>
                </a:ext>
              </a:extLst>
            </p:cNvPr>
            <p:cNvSpPr/>
            <p:nvPr/>
          </p:nvSpPr>
          <p:spPr>
            <a:xfrm rot="10800000">
              <a:off x="7055579" y="7791754"/>
              <a:ext cx="448200" cy="38637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9" name="Rounded Rectangle 1">
              <a:extLst>
                <a:ext uri="{FF2B5EF4-FFF2-40B4-BE49-F238E27FC236}">
                  <a16:creationId xmlns:a16="http://schemas.microsoft.com/office/drawing/2014/main" id="{5D82194D-53E2-C743-B0F7-BD0EF49CA936}"/>
                </a:ext>
              </a:extLst>
            </p:cNvPr>
            <p:cNvSpPr/>
            <p:nvPr/>
          </p:nvSpPr>
          <p:spPr>
            <a:xfrm>
              <a:off x="1182468" y="4441284"/>
              <a:ext cx="3885067" cy="2899093"/>
            </a:xfrm>
            <a:prstGeom prst="roundRect">
              <a:avLst>
                <a:gd name="adj" fmla="val 60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10" name="Rounded Rectangle 4">
              <a:extLst>
                <a:ext uri="{FF2B5EF4-FFF2-40B4-BE49-F238E27FC236}">
                  <a16:creationId xmlns:a16="http://schemas.microsoft.com/office/drawing/2014/main" id="{ECB4700B-8B0E-AB4A-97C9-FA730A55010F}"/>
                </a:ext>
              </a:extLst>
            </p:cNvPr>
            <p:cNvSpPr/>
            <p:nvPr/>
          </p:nvSpPr>
          <p:spPr>
            <a:xfrm>
              <a:off x="5267666" y="4985607"/>
              <a:ext cx="3754841" cy="2899094"/>
            </a:xfrm>
            <a:prstGeom prst="roundRect">
              <a:avLst>
                <a:gd name="adj" fmla="val 6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11" name="Rounded Rectangle 5">
              <a:extLst>
                <a:ext uri="{FF2B5EF4-FFF2-40B4-BE49-F238E27FC236}">
                  <a16:creationId xmlns:a16="http://schemas.microsoft.com/office/drawing/2014/main" id="{270B4C00-BC06-734B-99AF-4C6FCD9B8A46}"/>
                </a:ext>
              </a:extLst>
            </p:cNvPr>
            <p:cNvSpPr/>
            <p:nvPr/>
          </p:nvSpPr>
          <p:spPr>
            <a:xfrm>
              <a:off x="13134831" y="5039509"/>
              <a:ext cx="3835916" cy="2899093"/>
            </a:xfrm>
            <a:prstGeom prst="roundRect">
              <a:avLst>
                <a:gd name="adj" fmla="val 6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12" name="Rounded Rectangle 6">
              <a:extLst>
                <a:ext uri="{FF2B5EF4-FFF2-40B4-BE49-F238E27FC236}">
                  <a16:creationId xmlns:a16="http://schemas.microsoft.com/office/drawing/2014/main" id="{64D72C17-7A19-BF4D-8C43-E9D96932D369}"/>
                </a:ext>
              </a:extLst>
            </p:cNvPr>
            <p:cNvSpPr/>
            <p:nvPr/>
          </p:nvSpPr>
          <p:spPr>
            <a:xfrm>
              <a:off x="17166815" y="5831647"/>
              <a:ext cx="3859066" cy="2996156"/>
            </a:xfrm>
            <a:prstGeom prst="roundRect">
              <a:avLst>
                <a:gd name="adj" fmla="val 6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13" name="Forma libre 137">
              <a:extLst>
                <a:ext uri="{FF2B5EF4-FFF2-40B4-BE49-F238E27FC236}">
                  <a16:creationId xmlns:a16="http://schemas.microsoft.com/office/drawing/2014/main" id="{85CFBDD3-FA19-6840-9D06-FD7E30323773}"/>
                </a:ext>
              </a:extLst>
            </p:cNvPr>
            <p:cNvSpPr/>
            <p:nvPr/>
          </p:nvSpPr>
          <p:spPr>
            <a:xfrm flipH="1">
              <a:off x="2921529" y="7764749"/>
              <a:ext cx="45720" cy="3446365"/>
            </a:xfrm>
            <a:custGeom>
              <a:avLst/>
              <a:gdLst>
                <a:gd name="connsiteX0" fmla="*/ 232 w 0"/>
                <a:gd name="connsiteY0" fmla="*/ 89794 h 89792"/>
                <a:gd name="connsiteX1" fmla="*/ 232 w 0"/>
                <a:gd name="connsiteY1" fmla="*/ 232 h 89792"/>
              </a:gdLst>
              <a:ahLst/>
              <a:cxnLst>
                <a:cxn ang="0">
                  <a:pos x="connsiteX0" y="connsiteY0"/>
                </a:cxn>
                <a:cxn ang="0">
                  <a:pos x="connsiteX1" y="connsiteY1"/>
                </a:cxn>
              </a:cxnLst>
              <a:rect l="l" t="t" r="r" b="b"/>
              <a:pathLst>
                <a:path h="89792">
                  <a:moveTo>
                    <a:pt x="232" y="89794"/>
                  </a:moveTo>
                  <a:lnTo>
                    <a:pt x="232" y="232"/>
                  </a:lnTo>
                </a:path>
              </a:pathLst>
            </a:custGeom>
            <a:ln w="63500" cap="rnd">
              <a:solidFill>
                <a:schemeClr val="accent1"/>
              </a:solidFill>
              <a:prstDash val="sysDot"/>
              <a:round/>
              <a:tailEnd type="ova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sz="900"/>
            </a:p>
          </p:txBody>
        </p:sp>
        <p:sp>
          <p:nvSpPr>
            <p:cNvPr id="14" name="CuadroTexto 395">
              <a:extLst>
                <a:ext uri="{FF2B5EF4-FFF2-40B4-BE49-F238E27FC236}">
                  <a16:creationId xmlns:a16="http://schemas.microsoft.com/office/drawing/2014/main" id="{61F6EE73-A4F5-7649-8CE8-F31147B48F73}"/>
                </a:ext>
              </a:extLst>
            </p:cNvPr>
            <p:cNvSpPr txBox="1"/>
            <p:nvPr/>
          </p:nvSpPr>
          <p:spPr>
            <a:xfrm>
              <a:off x="1367372" y="4753639"/>
              <a:ext cx="3421630" cy="717752"/>
            </a:xfrm>
            <a:prstGeom prst="rect">
              <a:avLst/>
            </a:prstGeom>
            <a:noFill/>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Poppins Medium"/>
                  <a:ea typeface="Lato Semibold"/>
                  <a:cs typeface="Poppins Medium"/>
                </a:rPr>
                <a:t>EXPAND</a:t>
              </a:r>
              <a:endParaRPr lang="en-US" b="1">
                <a:solidFill>
                  <a:schemeClr val="bg1"/>
                </a:solidFill>
              </a:endParaRPr>
            </a:p>
          </p:txBody>
        </p:sp>
        <p:sp>
          <p:nvSpPr>
            <p:cNvPr id="15" name="Rectangle 14">
              <a:extLst>
                <a:ext uri="{FF2B5EF4-FFF2-40B4-BE49-F238E27FC236}">
                  <a16:creationId xmlns:a16="http://schemas.microsoft.com/office/drawing/2014/main" id="{C3346631-4130-4640-9233-A0CACBEBBD37}"/>
                </a:ext>
              </a:extLst>
            </p:cNvPr>
            <p:cNvSpPr/>
            <p:nvPr/>
          </p:nvSpPr>
          <p:spPr>
            <a:xfrm>
              <a:off x="1523814" y="5552276"/>
              <a:ext cx="3327140" cy="1435505"/>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Light"/>
                  <a:cs typeface="Lato Light"/>
                </a:rPr>
                <a:t>Growing demand for Eco-Friendly products</a:t>
              </a:r>
              <a:endParaRPr lang="en-US" b="1">
                <a:solidFill>
                  <a:schemeClr val="bg1"/>
                </a:solidFill>
                <a:latin typeface="Calibri"/>
                <a:ea typeface="Calibri"/>
                <a:cs typeface="Calibri"/>
              </a:endParaRPr>
            </a:p>
          </p:txBody>
        </p:sp>
        <p:sp>
          <p:nvSpPr>
            <p:cNvPr id="16" name="Triangle 7">
              <a:extLst>
                <a:ext uri="{FF2B5EF4-FFF2-40B4-BE49-F238E27FC236}">
                  <a16:creationId xmlns:a16="http://schemas.microsoft.com/office/drawing/2014/main" id="{FCCDE857-CB85-3247-B8F9-43B6D8A5C311}"/>
                </a:ext>
              </a:extLst>
            </p:cNvPr>
            <p:cNvSpPr/>
            <p:nvPr/>
          </p:nvSpPr>
          <p:spPr>
            <a:xfrm rot="10800000">
              <a:off x="2733335" y="7177565"/>
              <a:ext cx="448200" cy="38638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17" name="CuadroTexto 395">
              <a:extLst>
                <a:ext uri="{FF2B5EF4-FFF2-40B4-BE49-F238E27FC236}">
                  <a16:creationId xmlns:a16="http://schemas.microsoft.com/office/drawing/2014/main" id="{DE1EB21F-A8A5-3F4C-A50F-873CE94E9C46}"/>
                </a:ext>
              </a:extLst>
            </p:cNvPr>
            <p:cNvSpPr txBox="1"/>
            <p:nvPr/>
          </p:nvSpPr>
          <p:spPr>
            <a:xfrm>
              <a:off x="5461801" y="5063758"/>
              <a:ext cx="3421631" cy="7177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Poppins Medium"/>
                  <a:ea typeface="Lato Semibold"/>
                  <a:cs typeface="Poppins Medium"/>
                </a:rPr>
                <a:t>FOCUS</a:t>
              </a:r>
              <a:endParaRPr lang="en-US" b="1">
                <a:solidFill>
                  <a:schemeClr val="bg1"/>
                </a:solidFill>
              </a:endParaRPr>
            </a:p>
          </p:txBody>
        </p:sp>
        <p:sp>
          <p:nvSpPr>
            <p:cNvPr id="18" name="Rectangle 17">
              <a:extLst>
                <a:ext uri="{FF2B5EF4-FFF2-40B4-BE49-F238E27FC236}">
                  <a16:creationId xmlns:a16="http://schemas.microsoft.com/office/drawing/2014/main" id="{6D20A987-EBD1-644E-92FA-271D900D97EC}"/>
                </a:ext>
              </a:extLst>
            </p:cNvPr>
            <p:cNvSpPr/>
            <p:nvPr/>
          </p:nvSpPr>
          <p:spPr>
            <a:xfrm>
              <a:off x="5489528" y="5924022"/>
              <a:ext cx="3327141" cy="1435505"/>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Light"/>
                  <a:cs typeface="Lato Light"/>
                </a:rPr>
                <a:t>Broaden Ethnic and Festive wear options</a:t>
              </a:r>
              <a:endParaRPr lang="en-US" b="1">
                <a:solidFill>
                  <a:schemeClr val="bg1"/>
                </a:solidFill>
                <a:latin typeface="Calibri"/>
                <a:ea typeface="Calibri"/>
                <a:cs typeface="Calibri"/>
              </a:endParaRPr>
            </a:p>
          </p:txBody>
        </p:sp>
        <p:sp>
          <p:nvSpPr>
            <p:cNvPr id="19" name="CuadroTexto 395">
              <a:extLst>
                <a:ext uri="{FF2B5EF4-FFF2-40B4-BE49-F238E27FC236}">
                  <a16:creationId xmlns:a16="http://schemas.microsoft.com/office/drawing/2014/main" id="{7B9BA134-6A95-934E-BDC1-C5BA4A9C9725}"/>
                </a:ext>
              </a:extLst>
            </p:cNvPr>
            <p:cNvSpPr txBox="1"/>
            <p:nvPr/>
          </p:nvSpPr>
          <p:spPr>
            <a:xfrm>
              <a:off x="13226787" y="5159114"/>
              <a:ext cx="3589434" cy="6721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Poppins Medium"/>
                  <a:ea typeface="Lato Semibold"/>
                  <a:cs typeface="Poppins Medium"/>
                </a:rPr>
                <a:t>STRENGTHEN</a:t>
              </a:r>
              <a:endParaRPr lang="en-US"/>
            </a:p>
          </p:txBody>
        </p:sp>
        <p:sp>
          <p:nvSpPr>
            <p:cNvPr id="20" name="Rectangle 19">
              <a:extLst>
                <a:ext uri="{FF2B5EF4-FFF2-40B4-BE49-F238E27FC236}">
                  <a16:creationId xmlns:a16="http://schemas.microsoft.com/office/drawing/2014/main" id="{BB519356-FD44-E949-8C6D-7EACBBB5A82B}"/>
                </a:ext>
              </a:extLst>
            </p:cNvPr>
            <p:cNvSpPr/>
            <p:nvPr/>
          </p:nvSpPr>
          <p:spPr>
            <a:xfrm>
              <a:off x="13316250" y="5734443"/>
              <a:ext cx="3494944" cy="2160270"/>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Light"/>
                  <a:cs typeface="Lato Light"/>
                </a:rPr>
                <a:t>Increase partnership with influencers, encourage user-generated content</a:t>
              </a:r>
              <a:endParaRPr lang="en-US" b="1">
                <a:solidFill>
                  <a:schemeClr val="bg1"/>
                </a:solidFill>
                <a:latin typeface="Calibri"/>
              </a:endParaRPr>
            </a:p>
          </p:txBody>
        </p:sp>
        <p:sp>
          <p:nvSpPr>
            <p:cNvPr id="21" name="CuadroTexto 395">
              <a:extLst>
                <a:ext uri="{FF2B5EF4-FFF2-40B4-BE49-F238E27FC236}">
                  <a16:creationId xmlns:a16="http://schemas.microsoft.com/office/drawing/2014/main" id="{D6AADBE4-9C0D-E24A-B853-66308658C074}"/>
                </a:ext>
              </a:extLst>
            </p:cNvPr>
            <p:cNvSpPr txBox="1"/>
            <p:nvPr/>
          </p:nvSpPr>
          <p:spPr>
            <a:xfrm>
              <a:off x="17341837" y="5961985"/>
              <a:ext cx="3421631" cy="6721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Poppins Medium"/>
                  <a:ea typeface="Lato Semibold"/>
                  <a:cs typeface="Poppins Medium"/>
                </a:rPr>
                <a:t>FLEXIBLE</a:t>
              </a:r>
              <a:endParaRPr lang="en-US"/>
            </a:p>
          </p:txBody>
        </p:sp>
        <p:sp>
          <p:nvSpPr>
            <p:cNvPr id="22" name="Rectangle 21">
              <a:extLst>
                <a:ext uri="{FF2B5EF4-FFF2-40B4-BE49-F238E27FC236}">
                  <a16:creationId xmlns:a16="http://schemas.microsoft.com/office/drawing/2014/main" id="{CB659C35-75B3-9146-AEDD-23FF1764C0D9}"/>
                </a:ext>
              </a:extLst>
            </p:cNvPr>
            <p:cNvSpPr/>
            <p:nvPr/>
          </p:nvSpPr>
          <p:spPr>
            <a:xfrm>
              <a:off x="17431033" y="6743836"/>
              <a:ext cx="3327141" cy="1926958"/>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Calibri"/>
                  <a:ea typeface="Calibri"/>
                  <a:cs typeface="Calibri"/>
                </a:rPr>
                <a:t>Improve Customer Service, Quality control &amp; Cash back &amp; Flexible finance options.</a:t>
              </a:r>
            </a:p>
          </p:txBody>
        </p:sp>
        <p:sp>
          <p:nvSpPr>
            <p:cNvPr id="23" name="Forma libre 137">
              <a:extLst>
                <a:ext uri="{FF2B5EF4-FFF2-40B4-BE49-F238E27FC236}">
                  <a16:creationId xmlns:a16="http://schemas.microsoft.com/office/drawing/2014/main" id="{66F28133-5170-A44D-8A48-180E71D778D0}"/>
                </a:ext>
              </a:extLst>
            </p:cNvPr>
            <p:cNvSpPr/>
            <p:nvPr/>
          </p:nvSpPr>
          <p:spPr>
            <a:xfrm>
              <a:off x="7282977" y="8374279"/>
              <a:ext cx="38314" cy="2886141"/>
            </a:xfrm>
            <a:custGeom>
              <a:avLst/>
              <a:gdLst>
                <a:gd name="connsiteX0" fmla="*/ 232 w 0"/>
                <a:gd name="connsiteY0" fmla="*/ 89794 h 89792"/>
                <a:gd name="connsiteX1" fmla="*/ 232 w 0"/>
                <a:gd name="connsiteY1" fmla="*/ 232 h 89792"/>
              </a:gdLst>
              <a:ahLst/>
              <a:cxnLst>
                <a:cxn ang="0">
                  <a:pos x="connsiteX0" y="connsiteY0"/>
                </a:cxn>
                <a:cxn ang="0">
                  <a:pos x="connsiteX1" y="connsiteY1"/>
                </a:cxn>
              </a:cxnLst>
              <a:rect l="l" t="t" r="r" b="b"/>
              <a:pathLst>
                <a:path h="89792">
                  <a:moveTo>
                    <a:pt x="232" y="89794"/>
                  </a:moveTo>
                  <a:lnTo>
                    <a:pt x="232" y="232"/>
                  </a:lnTo>
                </a:path>
              </a:pathLst>
            </a:custGeom>
            <a:ln w="63500" cap="rnd">
              <a:solidFill>
                <a:schemeClr val="accent2"/>
              </a:solidFill>
              <a:prstDash val="sysDot"/>
              <a:round/>
              <a:tailEnd type="ova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sz="900"/>
            </a:p>
          </p:txBody>
        </p:sp>
        <p:sp>
          <p:nvSpPr>
            <p:cNvPr id="24" name="Forma libre 137">
              <a:extLst>
                <a:ext uri="{FF2B5EF4-FFF2-40B4-BE49-F238E27FC236}">
                  <a16:creationId xmlns:a16="http://schemas.microsoft.com/office/drawing/2014/main" id="{FCD8134B-5DA6-D145-B795-AA835A28D1C6}"/>
                </a:ext>
              </a:extLst>
            </p:cNvPr>
            <p:cNvSpPr/>
            <p:nvPr/>
          </p:nvSpPr>
          <p:spPr>
            <a:xfrm>
              <a:off x="15161467" y="8367542"/>
              <a:ext cx="45719" cy="2899096"/>
            </a:xfrm>
            <a:custGeom>
              <a:avLst/>
              <a:gdLst>
                <a:gd name="connsiteX0" fmla="*/ 232 w 0"/>
                <a:gd name="connsiteY0" fmla="*/ 89794 h 89792"/>
                <a:gd name="connsiteX1" fmla="*/ 232 w 0"/>
                <a:gd name="connsiteY1" fmla="*/ 232 h 89792"/>
              </a:gdLst>
              <a:ahLst/>
              <a:cxnLst>
                <a:cxn ang="0">
                  <a:pos x="connsiteX0" y="connsiteY0"/>
                </a:cxn>
                <a:cxn ang="0">
                  <a:pos x="connsiteX1" y="connsiteY1"/>
                </a:cxn>
              </a:cxnLst>
              <a:rect l="l" t="t" r="r" b="b"/>
              <a:pathLst>
                <a:path h="89792">
                  <a:moveTo>
                    <a:pt x="232" y="89794"/>
                  </a:moveTo>
                  <a:lnTo>
                    <a:pt x="232" y="232"/>
                  </a:lnTo>
                </a:path>
              </a:pathLst>
            </a:custGeom>
            <a:ln w="63500" cap="rnd">
              <a:solidFill>
                <a:schemeClr val="accent3"/>
              </a:solidFill>
              <a:prstDash val="sysDot"/>
              <a:round/>
              <a:tailEnd type="ova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sz="900"/>
            </a:p>
          </p:txBody>
        </p:sp>
        <p:sp>
          <p:nvSpPr>
            <p:cNvPr id="25" name="Forma libre 137">
              <a:extLst>
                <a:ext uri="{FF2B5EF4-FFF2-40B4-BE49-F238E27FC236}">
                  <a16:creationId xmlns:a16="http://schemas.microsoft.com/office/drawing/2014/main" id="{D0F19722-B225-B541-AE04-BD0336515D00}"/>
                </a:ext>
              </a:extLst>
            </p:cNvPr>
            <p:cNvSpPr/>
            <p:nvPr/>
          </p:nvSpPr>
          <p:spPr>
            <a:xfrm flipH="1">
              <a:off x="19167770" y="9310518"/>
              <a:ext cx="45719" cy="1900596"/>
            </a:xfrm>
            <a:custGeom>
              <a:avLst/>
              <a:gdLst>
                <a:gd name="connsiteX0" fmla="*/ 232 w 0"/>
                <a:gd name="connsiteY0" fmla="*/ 89794 h 89792"/>
                <a:gd name="connsiteX1" fmla="*/ 232 w 0"/>
                <a:gd name="connsiteY1" fmla="*/ 232 h 89792"/>
              </a:gdLst>
              <a:ahLst/>
              <a:cxnLst>
                <a:cxn ang="0">
                  <a:pos x="connsiteX0" y="connsiteY0"/>
                </a:cxn>
                <a:cxn ang="0">
                  <a:pos x="connsiteX1" y="connsiteY1"/>
                </a:cxn>
              </a:cxnLst>
              <a:rect l="l" t="t" r="r" b="b"/>
              <a:pathLst>
                <a:path h="89792">
                  <a:moveTo>
                    <a:pt x="232" y="89794"/>
                  </a:moveTo>
                  <a:lnTo>
                    <a:pt x="232" y="232"/>
                  </a:lnTo>
                </a:path>
              </a:pathLst>
            </a:custGeom>
            <a:ln w="63500" cap="rnd">
              <a:solidFill>
                <a:schemeClr val="accent4"/>
              </a:solidFill>
              <a:prstDash val="sysDot"/>
              <a:round/>
              <a:tailEnd type="ova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sz="900"/>
            </a:p>
          </p:txBody>
        </p:sp>
        <p:sp>
          <p:nvSpPr>
            <p:cNvPr id="26" name="CuadroTexto 395">
              <a:extLst>
                <a:ext uri="{FF2B5EF4-FFF2-40B4-BE49-F238E27FC236}">
                  <a16:creationId xmlns:a16="http://schemas.microsoft.com/office/drawing/2014/main" id="{45914D78-8996-724B-895A-3E46453319FC}"/>
                </a:ext>
              </a:extLst>
            </p:cNvPr>
            <p:cNvSpPr txBox="1"/>
            <p:nvPr/>
          </p:nvSpPr>
          <p:spPr>
            <a:xfrm>
              <a:off x="1216563" y="3800733"/>
              <a:ext cx="3800188" cy="6220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accent1">
                      <a:lumMod val="76000"/>
                    </a:schemeClr>
                  </a:solidFill>
                  <a:latin typeface="Calibri"/>
                  <a:ea typeface="Lato Semibold"/>
                  <a:cs typeface="Poppins Medium"/>
                </a:rPr>
                <a:t>SUSTAINABILITY</a:t>
              </a:r>
              <a:endParaRPr lang="en-US" sz="2000" b="1">
                <a:solidFill>
                  <a:schemeClr val="accent1">
                    <a:lumMod val="76000"/>
                  </a:schemeClr>
                </a:solidFill>
                <a:latin typeface="Calibri"/>
                <a:ea typeface="Calibri"/>
                <a:cs typeface="Calibri"/>
              </a:endParaRPr>
            </a:p>
          </p:txBody>
        </p:sp>
        <p:sp>
          <p:nvSpPr>
            <p:cNvPr id="27" name="CuadroTexto 395">
              <a:extLst>
                <a:ext uri="{FF2B5EF4-FFF2-40B4-BE49-F238E27FC236}">
                  <a16:creationId xmlns:a16="http://schemas.microsoft.com/office/drawing/2014/main" id="{CDC8FED3-8370-9042-8AC3-DABEBC510B91}"/>
                </a:ext>
              </a:extLst>
            </p:cNvPr>
            <p:cNvSpPr txBox="1"/>
            <p:nvPr/>
          </p:nvSpPr>
          <p:spPr>
            <a:xfrm>
              <a:off x="5315079" y="4348274"/>
              <a:ext cx="3695033" cy="6220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accent2">
                      <a:lumMod val="76000"/>
                    </a:schemeClr>
                  </a:solidFill>
                  <a:latin typeface="Calibri"/>
                  <a:ea typeface="Lato Semibold"/>
                  <a:cs typeface="Poppins Medium"/>
                </a:rPr>
                <a:t>PERSONALIZATION</a:t>
              </a:r>
              <a:endParaRPr lang="en-US" sz="2000" b="1">
                <a:solidFill>
                  <a:schemeClr val="accent2">
                    <a:lumMod val="76000"/>
                  </a:schemeClr>
                </a:solidFill>
                <a:latin typeface="Calibri"/>
                <a:ea typeface="Calibri"/>
                <a:cs typeface="Calibri"/>
              </a:endParaRPr>
            </a:p>
          </p:txBody>
        </p:sp>
        <p:sp>
          <p:nvSpPr>
            <p:cNvPr id="28" name="CuadroTexto 395">
              <a:extLst>
                <a:ext uri="{FF2B5EF4-FFF2-40B4-BE49-F238E27FC236}">
                  <a16:creationId xmlns:a16="http://schemas.microsoft.com/office/drawing/2014/main" id="{85D8AE93-1B7F-0148-825A-388E23D5177C}"/>
                </a:ext>
              </a:extLst>
            </p:cNvPr>
            <p:cNvSpPr txBox="1"/>
            <p:nvPr/>
          </p:nvSpPr>
          <p:spPr>
            <a:xfrm>
              <a:off x="13365716" y="4400867"/>
              <a:ext cx="3421630" cy="62205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accent3">
                      <a:lumMod val="76000"/>
                    </a:schemeClr>
                  </a:solidFill>
                  <a:latin typeface="Calibri"/>
                  <a:ea typeface="Lato Semibold"/>
                  <a:cs typeface="Poppins Medium"/>
                </a:rPr>
                <a:t>MARKETING</a:t>
              </a:r>
              <a:endParaRPr lang="en-US" b="1">
                <a:solidFill>
                  <a:schemeClr val="accent3">
                    <a:lumMod val="76000"/>
                  </a:schemeClr>
                </a:solidFill>
                <a:latin typeface="Calibri"/>
              </a:endParaRPr>
            </a:p>
          </p:txBody>
        </p:sp>
        <p:sp>
          <p:nvSpPr>
            <p:cNvPr id="29" name="CuadroTexto 395">
              <a:extLst>
                <a:ext uri="{FF2B5EF4-FFF2-40B4-BE49-F238E27FC236}">
                  <a16:creationId xmlns:a16="http://schemas.microsoft.com/office/drawing/2014/main" id="{1BB81F85-5D23-454B-A4E2-2B91F8F90741}"/>
                </a:ext>
              </a:extLst>
            </p:cNvPr>
            <p:cNvSpPr txBox="1"/>
            <p:nvPr/>
          </p:nvSpPr>
          <p:spPr>
            <a:xfrm>
              <a:off x="17191131" y="4824951"/>
              <a:ext cx="3809676" cy="10306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accent4">
                      <a:lumMod val="76000"/>
                    </a:schemeClr>
                  </a:solidFill>
                  <a:latin typeface="Calibri"/>
                  <a:ea typeface="Lato Semibold"/>
                  <a:cs typeface="Poppins Medium"/>
                </a:rPr>
                <a:t>COUSTOMER-CENTRIC</a:t>
              </a:r>
              <a:endParaRPr lang="en-US">
                <a:solidFill>
                  <a:schemeClr val="accent4">
                    <a:lumMod val="76000"/>
                  </a:schemeClr>
                </a:solidFill>
              </a:endParaRPr>
            </a:p>
          </p:txBody>
        </p:sp>
      </p:grpSp>
      <p:sp>
        <p:nvSpPr>
          <p:cNvPr id="57" name="Forma libre 137">
            <a:extLst>
              <a:ext uri="{FF2B5EF4-FFF2-40B4-BE49-F238E27FC236}">
                <a16:creationId xmlns:a16="http://schemas.microsoft.com/office/drawing/2014/main" id="{11BCC886-1A9B-F349-E148-B158042E8D56}"/>
              </a:ext>
            </a:extLst>
          </p:cNvPr>
          <p:cNvSpPr/>
          <p:nvPr/>
        </p:nvSpPr>
        <p:spPr>
          <a:xfrm flipH="1">
            <a:off x="6055376" y="3619938"/>
            <a:ext cx="21158" cy="2976785"/>
          </a:xfrm>
          <a:custGeom>
            <a:avLst/>
            <a:gdLst>
              <a:gd name="connsiteX0" fmla="*/ 232 w 0"/>
              <a:gd name="connsiteY0" fmla="*/ 89794 h 89792"/>
              <a:gd name="connsiteX1" fmla="*/ 232 w 0"/>
              <a:gd name="connsiteY1" fmla="*/ 232 h 89792"/>
            </a:gdLst>
            <a:ahLst/>
            <a:cxnLst>
              <a:cxn ang="0">
                <a:pos x="connsiteX0" y="connsiteY0"/>
              </a:cxn>
              <a:cxn ang="0">
                <a:pos x="connsiteX1" y="connsiteY1"/>
              </a:cxn>
            </a:cxnLst>
            <a:rect l="l" t="t" r="r" b="b"/>
            <a:pathLst>
              <a:path h="89792">
                <a:moveTo>
                  <a:pt x="232" y="89794"/>
                </a:moveTo>
                <a:lnTo>
                  <a:pt x="232" y="232"/>
                </a:lnTo>
              </a:path>
            </a:pathLst>
          </a:custGeom>
          <a:ln w="63500" cap="rnd">
            <a:solidFill>
              <a:srgbClr val="00B0F0"/>
            </a:solidFill>
            <a:prstDash val="sysDot"/>
            <a:round/>
            <a:tailEnd type="ova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sz="900"/>
          </a:p>
        </p:txBody>
      </p:sp>
      <p:sp>
        <p:nvSpPr>
          <p:cNvPr id="59" name="Triangle 23">
            <a:extLst>
              <a:ext uri="{FF2B5EF4-FFF2-40B4-BE49-F238E27FC236}">
                <a16:creationId xmlns:a16="http://schemas.microsoft.com/office/drawing/2014/main" id="{308A57DF-EA88-D64C-2189-6438FF7CF584}"/>
              </a:ext>
            </a:extLst>
          </p:cNvPr>
          <p:cNvSpPr/>
          <p:nvPr/>
        </p:nvSpPr>
        <p:spPr>
          <a:xfrm rot="10800000">
            <a:off x="5933371" y="3252449"/>
            <a:ext cx="269658" cy="227503"/>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61" name="Rounded Rectangle 4">
            <a:extLst>
              <a:ext uri="{FF2B5EF4-FFF2-40B4-BE49-F238E27FC236}">
                <a16:creationId xmlns:a16="http://schemas.microsoft.com/office/drawing/2014/main" id="{FF393508-FD36-2559-EAB9-AFAF714BA9C9}"/>
              </a:ext>
            </a:extLst>
          </p:cNvPr>
          <p:cNvSpPr/>
          <p:nvPr/>
        </p:nvSpPr>
        <p:spPr>
          <a:xfrm>
            <a:off x="4921257" y="1604708"/>
            <a:ext cx="2259091" cy="1707008"/>
          </a:xfrm>
          <a:prstGeom prst="roundRect">
            <a:avLst>
              <a:gd name="adj" fmla="val 608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63" name="CuadroTexto 395">
            <a:extLst>
              <a:ext uri="{FF2B5EF4-FFF2-40B4-BE49-F238E27FC236}">
                <a16:creationId xmlns:a16="http://schemas.microsoft.com/office/drawing/2014/main" id="{FB8E7143-DBA1-22E0-1E67-A52B495618DA}"/>
              </a:ext>
            </a:extLst>
          </p:cNvPr>
          <p:cNvSpPr txBox="1"/>
          <p:nvPr/>
        </p:nvSpPr>
        <p:spPr>
          <a:xfrm>
            <a:off x="5031725" y="1204768"/>
            <a:ext cx="2058616"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00B0F0"/>
                </a:solidFill>
                <a:latin typeface="Calibri"/>
                <a:ea typeface="Lato Semibold"/>
                <a:cs typeface="Poppins Medium"/>
              </a:rPr>
              <a:t>TECHNOLOGY</a:t>
            </a:r>
            <a:endParaRPr lang="en-US" b="1">
              <a:solidFill>
                <a:srgbClr val="00B0F0"/>
              </a:solidFill>
              <a:latin typeface="Calibri"/>
            </a:endParaRPr>
          </a:p>
        </p:txBody>
      </p:sp>
      <p:sp>
        <p:nvSpPr>
          <p:cNvPr id="65" name="CuadroTexto 395">
            <a:extLst>
              <a:ext uri="{FF2B5EF4-FFF2-40B4-BE49-F238E27FC236}">
                <a16:creationId xmlns:a16="http://schemas.microsoft.com/office/drawing/2014/main" id="{3FAEA225-54E1-4FB8-1FF4-62AD08807E07}"/>
              </a:ext>
            </a:extLst>
          </p:cNvPr>
          <p:cNvSpPr txBox="1"/>
          <p:nvPr/>
        </p:nvSpPr>
        <p:spPr>
          <a:xfrm>
            <a:off x="5009559" y="1734725"/>
            <a:ext cx="2066224"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Poppins Medium"/>
                <a:ea typeface="Lato Semibold"/>
                <a:cs typeface="Poppins Medium"/>
              </a:rPr>
              <a:t>INVEST</a:t>
            </a:r>
            <a:endParaRPr lang="en-US" b="1">
              <a:solidFill>
                <a:schemeClr val="bg1"/>
              </a:solidFill>
            </a:endParaRPr>
          </a:p>
        </p:txBody>
      </p:sp>
      <p:sp>
        <p:nvSpPr>
          <p:cNvPr id="67" name="Rectangle 66">
            <a:extLst>
              <a:ext uri="{FF2B5EF4-FFF2-40B4-BE49-F238E27FC236}">
                <a16:creationId xmlns:a16="http://schemas.microsoft.com/office/drawing/2014/main" id="{239F9D13-96D7-D48A-E8D8-A694E8E144A3}"/>
              </a:ext>
            </a:extLst>
          </p:cNvPr>
          <p:cNvSpPr/>
          <p:nvPr/>
        </p:nvSpPr>
        <p:spPr>
          <a:xfrm>
            <a:off x="5026202" y="2199961"/>
            <a:ext cx="2009164" cy="923330"/>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Light"/>
                <a:cs typeface="Lato Light"/>
              </a:rPr>
              <a:t>Rise in AR Try-on, Voice and Visual search</a:t>
            </a:r>
            <a:endParaRPr lang="en-US" b="1">
              <a:solidFill>
                <a:schemeClr val="bg1"/>
              </a:solidFill>
              <a:latin typeface="Calibri"/>
            </a:endParaRPr>
          </a:p>
        </p:txBody>
      </p:sp>
    </p:spTree>
    <p:extLst>
      <p:ext uri="{BB962C8B-B14F-4D97-AF65-F5344CB8AC3E}">
        <p14:creationId xmlns:p14="http://schemas.microsoft.com/office/powerpoint/2010/main" val="1797926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00" name="Freeform 167"/>
          <p:cNvSpPr>
            <a:spLocks noChangeArrowheads="1"/>
          </p:cNvSpPr>
          <p:nvPr/>
        </p:nvSpPr>
        <p:spPr bwMode="auto">
          <a:xfrm>
            <a:off x="8132062" y="3825784"/>
            <a:ext cx="122088" cy="2599444"/>
          </a:xfrm>
          <a:custGeom>
            <a:avLst/>
            <a:gdLst>
              <a:gd name="T0" fmla="*/ 212 w 213"/>
              <a:gd name="T1" fmla="*/ 4504 h 4505"/>
              <a:gd name="T2" fmla="*/ 0 w 213"/>
              <a:gd name="T3" fmla="*/ 4504 h 4505"/>
              <a:gd name="T4" fmla="*/ 0 w 213"/>
              <a:gd name="T5" fmla="*/ 0 h 4505"/>
              <a:gd name="T6" fmla="*/ 212 w 213"/>
              <a:gd name="T7" fmla="*/ 0 h 4505"/>
              <a:gd name="T8" fmla="*/ 212 w 213"/>
              <a:gd name="T9" fmla="*/ 4504 h 4505"/>
            </a:gdLst>
            <a:ahLst/>
            <a:cxnLst>
              <a:cxn ang="0">
                <a:pos x="T0" y="T1"/>
              </a:cxn>
              <a:cxn ang="0">
                <a:pos x="T2" y="T3"/>
              </a:cxn>
              <a:cxn ang="0">
                <a:pos x="T4" y="T5"/>
              </a:cxn>
              <a:cxn ang="0">
                <a:pos x="T6" y="T7"/>
              </a:cxn>
              <a:cxn ang="0">
                <a:pos x="T8" y="T9"/>
              </a:cxn>
            </a:cxnLst>
            <a:rect l="0" t="0" r="r" b="b"/>
            <a:pathLst>
              <a:path w="213" h="4505">
                <a:moveTo>
                  <a:pt x="212" y="4504"/>
                </a:moveTo>
                <a:lnTo>
                  <a:pt x="0" y="4504"/>
                </a:lnTo>
                <a:lnTo>
                  <a:pt x="0" y="0"/>
                </a:lnTo>
                <a:lnTo>
                  <a:pt x="212" y="0"/>
                </a:lnTo>
                <a:lnTo>
                  <a:pt x="212" y="4504"/>
                </a:lnTo>
              </a:path>
            </a:pathLst>
          </a:custGeom>
          <a:solidFill>
            <a:schemeClr val="accent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1" name="Freeform 168"/>
          <p:cNvSpPr>
            <a:spLocks noChangeArrowheads="1"/>
          </p:cNvSpPr>
          <p:nvPr/>
        </p:nvSpPr>
        <p:spPr bwMode="auto">
          <a:xfrm>
            <a:off x="7435147" y="2536237"/>
            <a:ext cx="1518461" cy="1376026"/>
          </a:xfrm>
          <a:custGeom>
            <a:avLst/>
            <a:gdLst>
              <a:gd name="T0" fmla="*/ 1683 w 2631"/>
              <a:gd name="T1" fmla="*/ 0 h 2384"/>
              <a:gd name="T2" fmla="*/ 947 w 2631"/>
              <a:gd name="T3" fmla="*/ 0 h 2384"/>
              <a:gd name="T4" fmla="*/ 947 w 2631"/>
              <a:gd name="T5" fmla="*/ 0 h 2384"/>
              <a:gd name="T6" fmla="*/ 467 w 2631"/>
              <a:gd name="T7" fmla="*/ 277 h 2384"/>
              <a:gd name="T8" fmla="*/ 100 w 2631"/>
              <a:gd name="T9" fmla="*/ 915 h 2384"/>
              <a:gd name="T10" fmla="*/ 100 w 2631"/>
              <a:gd name="T11" fmla="*/ 915 h 2384"/>
              <a:gd name="T12" fmla="*/ 100 w 2631"/>
              <a:gd name="T13" fmla="*/ 1468 h 2384"/>
              <a:gd name="T14" fmla="*/ 467 w 2631"/>
              <a:gd name="T15" fmla="*/ 2105 h 2384"/>
              <a:gd name="T16" fmla="*/ 467 w 2631"/>
              <a:gd name="T17" fmla="*/ 2105 h 2384"/>
              <a:gd name="T18" fmla="*/ 947 w 2631"/>
              <a:gd name="T19" fmla="*/ 2383 h 2384"/>
              <a:gd name="T20" fmla="*/ 1683 w 2631"/>
              <a:gd name="T21" fmla="*/ 2383 h 2384"/>
              <a:gd name="T22" fmla="*/ 1683 w 2631"/>
              <a:gd name="T23" fmla="*/ 2383 h 2384"/>
              <a:gd name="T24" fmla="*/ 2163 w 2631"/>
              <a:gd name="T25" fmla="*/ 2105 h 2384"/>
              <a:gd name="T26" fmla="*/ 2532 w 2631"/>
              <a:gd name="T27" fmla="*/ 1468 h 2384"/>
              <a:gd name="T28" fmla="*/ 2532 w 2631"/>
              <a:gd name="T29" fmla="*/ 1468 h 2384"/>
              <a:gd name="T30" fmla="*/ 2532 w 2631"/>
              <a:gd name="T31" fmla="*/ 915 h 2384"/>
              <a:gd name="T32" fmla="*/ 2163 w 2631"/>
              <a:gd name="T33" fmla="*/ 277 h 2384"/>
              <a:gd name="T34" fmla="*/ 2163 w 2631"/>
              <a:gd name="T35" fmla="*/ 277 h 2384"/>
              <a:gd name="T36" fmla="*/ 1683 w 2631"/>
              <a:gd name="T37" fmla="*/ 0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1" h="2384">
                <a:moveTo>
                  <a:pt x="1683" y="0"/>
                </a:moveTo>
                <a:lnTo>
                  <a:pt x="947" y="0"/>
                </a:lnTo>
                <a:lnTo>
                  <a:pt x="947" y="0"/>
                </a:lnTo>
                <a:cubicBezTo>
                  <a:pt x="749" y="0"/>
                  <a:pt x="566" y="106"/>
                  <a:pt x="467" y="277"/>
                </a:cubicBezTo>
                <a:lnTo>
                  <a:pt x="100" y="915"/>
                </a:lnTo>
                <a:lnTo>
                  <a:pt x="100" y="915"/>
                </a:lnTo>
                <a:cubicBezTo>
                  <a:pt x="0" y="1086"/>
                  <a:pt x="0" y="1296"/>
                  <a:pt x="100" y="1468"/>
                </a:cubicBezTo>
                <a:lnTo>
                  <a:pt x="467" y="2105"/>
                </a:lnTo>
                <a:lnTo>
                  <a:pt x="467" y="2105"/>
                </a:lnTo>
                <a:cubicBezTo>
                  <a:pt x="566" y="2277"/>
                  <a:pt x="749" y="2383"/>
                  <a:pt x="947" y="2383"/>
                </a:cubicBezTo>
                <a:lnTo>
                  <a:pt x="1683" y="2383"/>
                </a:lnTo>
                <a:lnTo>
                  <a:pt x="1683" y="2383"/>
                </a:lnTo>
                <a:cubicBezTo>
                  <a:pt x="1881" y="2383"/>
                  <a:pt x="2064" y="2277"/>
                  <a:pt x="2163" y="2105"/>
                </a:cubicBezTo>
                <a:lnTo>
                  <a:pt x="2532" y="1468"/>
                </a:lnTo>
                <a:lnTo>
                  <a:pt x="2532" y="1468"/>
                </a:lnTo>
                <a:cubicBezTo>
                  <a:pt x="2630" y="1296"/>
                  <a:pt x="2630" y="1086"/>
                  <a:pt x="2532" y="915"/>
                </a:cubicBezTo>
                <a:lnTo>
                  <a:pt x="2163" y="277"/>
                </a:lnTo>
                <a:lnTo>
                  <a:pt x="2163" y="277"/>
                </a:lnTo>
                <a:cubicBezTo>
                  <a:pt x="2064" y="106"/>
                  <a:pt x="1881" y="0"/>
                  <a:pt x="1683" y="0"/>
                </a:cubicBezTo>
              </a:path>
            </a:pathLst>
          </a:custGeom>
          <a:solidFill>
            <a:schemeClr val="accent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2" name="Freeform 169"/>
          <p:cNvSpPr>
            <a:spLocks noChangeArrowheads="1"/>
          </p:cNvSpPr>
          <p:nvPr/>
        </p:nvSpPr>
        <p:spPr bwMode="auto">
          <a:xfrm>
            <a:off x="8816259" y="1394211"/>
            <a:ext cx="2027160" cy="1816050"/>
          </a:xfrm>
          <a:custGeom>
            <a:avLst/>
            <a:gdLst>
              <a:gd name="T0" fmla="*/ 2344 w 3513"/>
              <a:gd name="T1" fmla="*/ 0 h 3148"/>
              <a:gd name="T2" fmla="*/ 1168 w 3513"/>
              <a:gd name="T3" fmla="*/ 0 h 3148"/>
              <a:gd name="T4" fmla="*/ 1168 w 3513"/>
              <a:gd name="T5" fmla="*/ 0 h 3148"/>
              <a:gd name="T6" fmla="*/ 687 w 3513"/>
              <a:gd name="T7" fmla="*/ 278 h 3148"/>
              <a:gd name="T8" fmla="*/ 99 w 3513"/>
              <a:gd name="T9" fmla="*/ 1296 h 3148"/>
              <a:gd name="T10" fmla="*/ 99 w 3513"/>
              <a:gd name="T11" fmla="*/ 1296 h 3148"/>
              <a:gd name="T12" fmla="*/ 99 w 3513"/>
              <a:gd name="T13" fmla="*/ 1851 h 3148"/>
              <a:gd name="T14" fmla="*/ 687 w 3513"/>
              <a:gd name="T15" fmla="*/ 2871 h 3148"/>
              <a:gd name="T16" fmla="*/ 687 w 3513"/>
              <a:gd name="T17" fmla="*/ 2871 h 3148"/>
              <a:gd name="T18" fmla="*/ 1168 w 3513"/>
              <a:gd name="T19" fmla="*/ 3147 h 3148"/>
              <a:gd name="T20" fmla="*/ 2344 w 3513"/>
              <a:gd name="T21" fmla="*/ 3147 h 3148"/>
              <a:gd name="T22" fmla="*/ 2344 w 3513"/>
              <a:gd name="T23" fmla="*/ 3147 h 3148"/>
              <a:gd name="T24" fmla="*/ 2824 w 3513"/>
              <a:gd name="T25" fmla="*/ 2871 h 3148"/>
              <a:gd name="T26" fmla="*/ 3414 w 3513"/>
              <a:gd name="T27" fmla="*/ 1851 h 3148"/>
              <a:gd name="T28" fmla="*/ 3414 w 3513"/>
              <a:gd name="T29" fmla="*/ 1851 h 3148"/>
              <a:gd name="T30" fmla="*/ 3414 w 3513"/>
              <a:gd name="T31" fmla="*/ 1296 h 3148"/>
              <a:gd name="T32" fmla="*/ 2824 w 3513"/>
              <a:gd name="T33" fmla="*/ 278 h 3148"/>
              <a:gd name="T34" fmla="*/ 2824 w 3513"/>
              <a:gd name="T35" fmla="*/ 278 h 3148"/>
              <a:gd name="T36" fmla="*/ 2344 w 3513"/>
              <a:gd name="T37"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148">
                <a:moveTo>
                  <a:pt x="2344" y="0"/>
                </a:moveTo>
                <a:lnTo>
                  <a:pt x="1168" y="0"/>
                </a:lnTo>
                <a:lnTo>
                  <a:pt x="1168" y="0"/>
                </a:lnTo>
                <a:cubicBezTo>
                  <a:pt x="970" y="0"/>
                  <a:pt x="786" y="106"/>
                  <a:pt x="687" y="278"/>
                </a:cubicBezTo>
                <a:lnTo>
                  <a:pt x="99" y="1296"/>
                </a:lnTo>
                <a:lnTo>
                  <a:pt x="99" y="1296"/>
                </a:lnTo>
                <a:cubicBezTo>
                  <a:pt x="0" y="1468"/>
                  <a:pt x="0" y="1680"/>
                  <a:pt x="99" y="1851"/>
                </a:cubicBezTo>
                <a:lnTo>
                  <a:pt x="687" y="2871"/>
                </a:lnTo>
                <a:lnTo>
                  <a:pt x="687" y="2871"/>
                </a:lnTo>
                <a:cubicBezTo>
                  <a:pt x="786" y="3042"/>
                  <a:pt x="970" y="3147"/>
                  <a:pt x="1168" y="3147"/>
                </a:cubicBezTo>
                <a:lnTo>
                  <a:pt x="2344" y="3147"/>
                </a:lnTo>
                <a:lnTo>
                  <a:pt x="2344" y="3147"/>
                </a:lnTo>
                <a:cubicBezTo>
                  <a:pt x="2542" y="3147"/>
                  <a:pt x="2725" y="3042"/>
                  <a:pt x="2824" y="2871"/>
                </a:cubicBezTo>
                <a:lnTo>
                  <a:pt x="3414" y="1851"/>
                </a:lnTo>
                <a:lnTo>
                  <a:pt x="3414" y="1851"/>
                </a:lnTo>
                <a:cubicBezTo>
                  <a:pt x="3512" y="1680"/>
                  <a:pt x="3512" y="1468"/>
                  <a:pt x="3414" y="1296"/>
                </a:cubicBezTo>
                <a:lnTo>
                  <a:pt x="2824" y="278"/>
                </a:lnTo>
                <a:lnTo>
                  <a:pt x="2824" y="278"/>
                </a:lnTo>
                <a:cubicBezTo>
                  <a:pt x="2725" y="106"/>
                  <a:pt x="2542" y="0"/>
                  <a:pt x="2344" y="0"/>
                </a:cubicBezTo>
              </a:path>
            </a:pathLst>
          </a:custGeom>
          <a:solidFill>
            <a:schemeClr val="accent3"/>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3" name="Freeform 170"/>
          <p:cNvSpPr>
            <a:spLocks noChangeArrowheads="1"/>
          </p:cNvSpPr>
          <p:nvPr/>
        </p:nvSpPr>
        <p:spPr bwMode="auto">
          <a:xfrm>
            <a:off x="7178254" y="432773"/>
            <a:ext cx="2027160" cy="1816050"/>
          </a:xfrm>
          <a:custGeom>
            <a:avLst/>
            <a:gdLst>
              <a:gd name="T0" fmla="*/ 2345 w 3513"/>
              <a:gd name="T1" fmla="*/ 0 h 3149"/>
              <a:gd name="T2" fmla="*/ 1168 w 3513"/>
              <a:gd name="T3" fmla="*/ 0 h 3149"/>
              <a:gd name="T4" fmla="*/ 1168 w 3513"/>
              <a:gd name="T5" fmla="*/ 0 h 3149"/>
              <a:gd name="T6" fmla="*/ 688 w 3513"/>
              <a:gd name="T7" fmla="*/ 278 h 3149"/>
              <a:gd name="T8" fmla="*/ 99 w 3513"/>
              <a:gd name="T9" fmla="*/ 1297 h 3149"/>
              <a:gd name="T10" fmla="*/ 99 w 3513"/>
              <a:gd name="T11" fmla="*/ 1297 h 3149"/>
              <a:gd name="T12" fmla="*/ 99 w 3513"/>
              <a:gd name="T13" fmla="*/ 1851 h 3149"/>
              <a:gd name="T14" fmla="*/ 688 w 3513"/>
              <a:gd name="T15" fmla="*/ 2870 h 3149"/>
              <a:gd name="T16" fmla="*/ 688 w 3513"/>
              <a:gd name="T17" fmla="*/ 2870 h 3149"/>
              <a:gd name="T18" fmla="*/ 1168 w 3513"/>
              <a:gd name="T19" fmla="*/ 3148 h 3149"/>
              <a:gd name="T20" fmla="*/ 2345 w 3513"/>
              <a:gd name="T21" fmla="*/ 3148 h 3149"/>
              <a:gd name="T22" fmla="*/ 2345 w 3513"/>
              <a:gd name="T23" fmla="*/ 3148 h 3149"/>
              <a:gd name="T24" fmla="*/ 2825 w 3513"/>
              <a:gd name="T25" fmla="*/ 2870 h 3149"/>
              <a:gd name="T26" fmla="*/ 3413 w 3513"/>
              <a:gd name="T27" fmla="*/ 1851 h 3149"/>
              <a:gd name="T28" fmla="*/ 3413 w 3513"/>
              <a:gd name="T29" fmla="*/ 1851 h 3149"/>
              <a:gd name="T30" fmla="*/ 3413 w 3513"/>
              <a:gd name="T31" fmla="*/ 1297 h 3149"/>
              <a:gd name="T32" fmla="*/ 2825 w 3513"/>
              <a:gd name="T33" fmla="*/ 278 h 3149"/>
              <a:gd name="T34" fmla="*/ 2825 w 3513"/>
              <a:gd name="T35" fmla="*/ 278 h 3149"/>
              <a:gd name="T36" fmla="*/ 2345 w 3513"/>
              <a:gd name="T37" fmla="*/ 0 h 3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149">
                <a:moveTo>
                  <a:pt x="2345" y="0"/>
                </a:moveTo>
                <a:lnTo>
                  <a:pt x="1168" y="0"/>
                </a:lnTo>
                <a:lnTo>
                  <a:pt x="1168" y="0"/>
                </a:lnTo>
                <a:cubicBezTo>
                  <a:pt x="970" y="0"/>
                  <a:pt x="787" y="106"/>
                  <a:pt x="688" y="278"/>
                </a:cubicBezTo>
                <a:lnTo>
                  <a:pt x="99" y="1297"/>
                </a:lnTo>
                <a:lnTo>
                  <a:pt x="99" y="1297"/>
                </a:lnTo>
                <a:cubicBezTo>
                  <a:pt x="0" y="1468"/>
                  <a:pt x="0" y="1680"/>
                  <a:pt x="99" y="1851"/>
                </a:cubicBezTo>
                <a:lnTo>
                  <a:pt x="688" y="2870"/>
                </a:lnTo>
                <a:lnTo>
                  <a:pt x="688" y="2870"/>
                </a:lnTo>
                <a:cubicBezTo>
                  <a:pt x="787" y="3042"/>
                  <a:pt x="970" y="3148"/>
                  <a:pt x="1168" y="3148"/>
                </a:cubicBezTo>
                <a:lnTo>
                  <a:pt x="2345" y="3148"/>
                </a:lnTo>
                <a:lnTo>
                  <a:pt x="2345" y="3148"/>
                </a:lnTo>
                <a:cubicBezTo>
                  <a:pt x="2543" y="3148"/>
                  <a:pt x="2726" y="3042"/>
                  <a:pt x="2825" y="2870"/>
                </a:cubicBezTo>
                <a:lnTo>
                  <a:pt x="3413" y="1851"/>
                </a:lnTo>
                <a:lnTo>
                  <a:pt x="3413" y="1851"/>
                </a:lnTo>
                <a:cubicBezTo>
                  <a:pt x="3512" y="1680"/>
                  <a:pt x="3512" y="1468"/>
                  <a:pt x="3413" y="1297"/>
                </a:cubicBezTo>
                <a:lnTo>
                  <a:pt x="2825" y="278"/>
                </a:lnTo>
                <a:lnTo>
                  <a:pt x="2825" y="278"/>
                </a:lnTo>
                <a:cubicBezTo>
                  <a:pt x="2726" y="106"/>
                  <a:pt x="2543" y="0"/>
                  <a:pt x="2345" y="0"/>
                </a:cubicBezTo>
              </a:path>
            </a:pathLst>
          </a:custGeom>
          <a:solidFill>
            <a:schemeClr val="accent5"/>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4" name="Freeform 171"/>
          <p:cNvSpPr>
            <a:spLocks noChangeArrowheads="1"/>
          </p:cNvSpPr>
          <p:nvPr/>
        </p:nvSpPr>
        <p:spPr bwMode="auto">
          <a:xfrm>
            <a:off x="5545335" y="1394211"/>
            <a:ext cx="2024616" cy="1816050"/>
          </a:xfrm>
          <a:custGeom>
            <a:avLst/>
            <a:gdLst>
              <a:gd name="T0" fmla="*/ 2343 w 3512"/>
              <a:gd name="T1" fmla="*/ 0 h 3148"/>
              <a:gd name="T2" fmla="*/ 1166 w 3512"/>
              <a:gd name="T3" fmla="*/ 0 h 3148"/>
              <a:gd name="T4" fmla="*/ 1166 w 3512"/>
              <a:gd name="T5" fmla="*/ 0 h 3148"/>
              <a:gd name="T6" fmla="*/ 687 w 3512"/>
              <a:gd name="T7" fmla="*/ 278 h 3148"/>
              <a:gd name="T8" fmla="*/ 99 w 3512"/>
              <a:gd name="T9" fmla="*/ 1296 h 3148"/>
              <a:gd name="T10" fmla="*/ 99 w 3512"/>
              <a:gd name="T11" fmla="*/ 1296 h 3148"/>
              <a:gd name="T12" fmla="*/ 99 w 3512"/>
              <a:gd name="T13" fmla="*/ 1851 h 3148"/>
              <a:gd name="T14" fmla="*/ 687 w 3512"/>
              <a:gd name="T15" fmla="*/ 2871 h 3148"/>
              <a:gd name="T16" fmla="*/ 687 w 3512"/>
              <a:gd name="T17" fmla="*/ 2871 h 3148"/>
              <a:gd name="T18" fmla="*/ 1166 w 3512"/>
              <a:gd name="T19" fmla="*/ 3147 h 3148"/>
              <a:gd name="T20" fmla="*/ 2343 w 3512"/>
              <a:gd name="T21" fmla="*/ 3147 h 3148"/>
              <a:gd name="T22" fmla="*/ 2343 w 3512"/>
              <a:gd name="T23" fmla="*/ 3147 h 3148"/>
              <a:gd name="T24" fmla="*/ 2824 w 3512"/>
              <a:gd name="T25" fmla="*/ 2871 h 3148"/>
              <a:gd name="T26" fmla="*/ 3412 w 3512"/>
              <a:gd name="T27" fmla="*/ 1851 h 3148"/>
              <a:gd name="T28" fmla="*/ 3412 w 3512"/>
              <a:gd name="T29" fmla="*/ 1851 h 3148"/>
              <a:gd name="T30" fmla="*/ 3412 w 3512"/>
              <a:gd name="T31" fmla="*/ 1296 h 3148"/>
              <a:gd name="T32" fmla="*/ 2824 w 3512"/>
              <a:gd name="T33" fmla="*/ 278 h 3148"/>
              <a:gd name="T34" fmla="*/ 2824 w 3512"/>
              <a:gd name="T35" fmla="*/ 278 h 3148"/>
              <a:gd name="T36" fmla="*/ 2343 w 3512"/>
              <a:gd name="T37"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2" h="3148">
                <a:moveTo>
                  <a:pt x="2343" y="0"/>
                </a:moveTo>
                <a:lnTo>
                  <a:pt x="1166" y="0"/>
                </a:lnTo>
                <a:lnTo>
                  <a:pt x="1166" y="0"/>
                </a:lnTo>
                <a:cubicBezTo>
                  <a:pt x="968" y="0"/>
                  <a:pt x="786" y="106"/>
                  <a:pt x="687" y="278"/>
                </a:cubicBezTo>
                <a:lnTo>
                  <a:pt x="99" y="1296"/>
                </a:lnTo>
                <a:lnTo>
                  <a:pt x="99" y="1296"/>
                </a:lnTo>
                <a:cubicBezTo>
                  <a:pt x="0" y="1468"/>
                  <a:pt x="0" y="1680"/>
                  <a:pt x="99" y="1851"/>
                </a:cubicBezTo>
                <a:lnTo>
                  <a:pt x="687" y="2871"/>
                </a:lnTo>
                <a:lnTo>
                  <a:pt x="687" y="2871"/>
                </a:lnTo>
                <a:cubicBezTo>
                  <a:pt x="786" y="3042"/>
                  <a:pt x="968" y="3147"/>
                  <a:pt x="1166" y="3147"/>
                </a:cubicBezTo>
                <a:lnTo>
                  <a:pt x="2343" y="3147"/>
                </a:lnTo>
                <a:lnTo>
                  <a:pt x="2343" y="3147"/>
                </a:lnTo>
                <a:cubicBezTo>
                  <a:pt x="2541" y="3147"/>
                  <a:pt x="2725" y="3042"/>
                  <a:pt x="2824" y="2871"/>
                </a:cubicBezTo>
                <a:lnTo>
                  <a:pt x="3412" y="1851"/>
                </a:lnTo>
                <a:lnTo>
                  <a:pt x="3412" y="1851"/>
                </a:lnTo>
                <a:cubicBezTo>
                  <a:pt x="3511" y="1680"/>
                  <a:pt x="3511" y="1468"/>
                  <a:pt x="3412" y="1296"/>
                </a:cubicBezTo>
                <a:lnTo>
                  <a:pt x="2824" y="278"/>
                </a:lnTo>
                <a:lnTo>
                  <a:pt x="2824" y="278"/>
                </a:lnTo>
                <a:cubicBezTo>
                  <a:pt x="2725" y="106"/>
                  <a:pt x="2541" y="0"/>
                  <a:pt x="2343" y="0"/>
                </a:cubicBezTo>
              </a:path>
            </a:pathLst>
          </a:custGeom>
          <a:solidFill>
            <a:schemeClr val="accent4"/>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5" name="Freeform 172"/>
          <p:cNvSpPr>
            <a:spLocks noChangeArrowheads="1"/>
          </p:cNvSpPr>
          <p:nvPr/>
        </p:nvSpPr>
        <p:spPr bwMode="auto">
          <a:xfrm>
            <a:off x="5574302" y="3261215"/>
            <a:ext cx="2015345" cy="1816050"/>
          </a:xfrm>
          <a:custGeom>
            <a:avLst/>
            <a:gdLst>
              <a:gd name="T0" fmla="*/ 2344 w 3513"/>
              <a:gd name="T1" fmla="*/ 0 h 3148"/>
              <a:gd name="T2" fmla="*/ 1167 w 3513"/>
              <a:gd name="T3" fmla="*/ 0 h 3148"/>
              <a:gd name="T4" fmla="*/ 1167 w 3513"/>
              <a:gd name="T5" fmla="*/ 0 h 3148"/>
              <a:gd name="T6" fmla="*/ 688 w 3513"/>
              <a:gd name="T7" fmla="*/ 278 h 3148"/>
              <a:gd name="T8" fmla="*/ 99 w 3513"/>
              <a:gd name="T9" fmla="*/ 1296 h 3148"/>
              <a:gd name="T10" fmla="*/ 99 w 3513"/>
              <a:gd name="T11" fmla="*/ 1296 h 3148"/>
              <a:gd name="T12" fmla="*/ 99 w 3513"/>
              <a:gd name="T13" fmla="*/ 1851 h 3148"/>
              <a:gd name="T14" fmla="*/ 688 w 3513"/>
              <a:gd name="T15" fmla="*/ 2871 h 3148"/>
              <a:gd name="T16" fmla="*/ 688 w 3513"/>
              <a:gd name="T17" fmla="*/ 2871 h 3148"/>
              <a:gd name="T18" fmla="*/ 1167 w 3513"/>
              <a:gd name="T19" fmla="*/ 3147 h 3148"/>
              <a:gd name="T20" fmla="*/ 2344 w 3513"/>
              <a:gd name="T21" fmla="*/ 3147 h 3148"/>
              <a:gd name="T22" fmla="*/ 2344 w 3513"/>
              <a:gd name="T23" fmla="*/ 3147 h 3148"/>
              <a:gd name="T24" fmla="*/ 2825 w 3513"/>
              <a:gd name="T25" fmla="*/ 2871 h 3148"/>
              <a:gd name="T26" fmla="*/ 3413 w 3513"/>
              <a:gd name="T27" fmla="*/ 1851 h 3148"/>
              <a:gd name="T28" fmla="*/ 3413 w 3513"/>
              <a:gd name="T29" fmla="*/ 1851 h 3148"/>
              <a:gd name="T30" fmla="*/ 3413 w 3513"/>
              <a:gd name="T31" fmla="*/ 1296 h 3148"/>
              <a:gd name="T32" fmla="*/ 2825 w 3513"/>
              <a:gd name="T33" fmla="*/ 278 h 3148"/>
              <a:gd name="T34" fmla="*/ 2825 w 3513"/>
              <a:gd name="T35" fmla="*/ 278 h 3148"/>
              <a:gd name="T36" fmla="*/ 2344 w 3513"/>
              <a:gd name="T37"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148">
                <a:moveTo>
                  <a:pt x="2344" y="0"/>
                </a:moveTo>
                <a:lnTo>
                  <a:pt x="1167" y="0"/>
                </a:lnTo>
                <a:lnTo>
                  <a:pt x="1167" y="0"/>
                </a:lnTo>
                <a:cubicBezTo>
                  <a:pt x="969" y="0"/>
                  <a:pt x="786" y="106"/>
                  <a:pt x="688" y="278"/>
                </a:cubicBezTo>
                <a:lnTo>
                  <a:pt x="99" y="1296"/>
                </a:lnTo>
                <a:lnTo>
                  <a:pt x="99" y="1296"/>
                </a:lnTo>
                <a:cubicBezTo>
                  <a:pt x="0" y="1468"/>
                  <a:pt x="0" y="1680"/>
                  <a:pt x="99" y="1851"/>
                </a:cubicBezTo>
                <a:lnTo>
                  <a:pt x="688" y="2871"/>
                </a:lnTo>
                <a:lnTo>
                  <a:pt x="688" y="2871"/>
                </a:lnTo>
                <a:cubicBezTo>
                  <a:pt x="786" y="3042"/>
                  <a:pt x="969" y="3147"/>
                  <a:pt x="1167" y="3147"/>
                </a:cubicBezTo>
                <a:lnTo>
                  <a:pt x="2344" y="3147"/>
                </a:lnTo>
                <a:lnTo>
                  <a:pt x="2344" y="3147"/>
                </a:lnTo>
                <a:cubicBezTo>
                  <a:pt x="2542" y="3147"/>
                  <a:pt x="2726" y="3042"/>
                  <a:pt x="2825" y="2871"/>
                </a:cubicBezTo>
                <a:lnTo>
                  <a:pt x="3413" y="1851"/>
                </a:lnTo>
                <a:lnTo>
                  <a:pt x="3413" y="1851"/>
                </a:lnTo>
                <a:cubicBezTo>
                  <a:pt x="3512" y="1680"/>
                  <a:pt x="3512" y="1468"/>
                  <a:pt x="3413" y="1296"/>
                </a:cubicBezTo>
                <a:lnTo>
                  <a:pt x="2825" y="278"/>
                </a:lnTo>
                <a:lnTo>
                  <a:pt x="2825" y="278"/>
                </a:lnTo>
                <a:cubicBezTo>
                  <a:pt x="2726" y="106"/>
                  <a:pt x="2542" y="0"/>
                  <a:pt x="2344" y="0"/>
                </a:cubicBezTo>
              </a:path>
            </a:pathLst>
          </a:custGeom>
          <a:solidFill>
            <a:schemeClr val="accent2"/>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6" name="Freeform 173"/>
          <p:cNvSpPr>
            <a:spLocks noChangeArrowheads="1"/>
          </p:cNvSpPr>
          <p:nvPr/>
        </p:nvSpPr>
        <p:spPr bwMode="auto">
          <a:xfrm>
            <a:off x="8755216" y="3278935"/>
            <a:ext cx="2027160" cy="1816050"/>
          </a:xfrm>
          <a:custGeom>
            <a:avLst/>
            <a:gdLst>
              <a:gd name="T0" fmla="*/ 2345 w 3514"/>
              <a:gd name="T1" fmla="*/ 0 h 3148"/>
              <a:gd name="T2" fmla="*/ 1169 w 3514"/>
              <a:gd name="T3" fmla="*/ 0 h 3148"/>
              <a:gd name="T4" fmla="*/ 1169 w 3514"/>
              <a:gd name="T5" fmla="*/ 0 h 3148"/>
              <a:gd name="T6" fmla="*/ 688 w 3514"/>
              <a:gd name="T7" fmla="*/ 278 h 3148"/>
              <a:gd name="T8" fmla="*/ 100 w 3514"/>
              <a:gd name="T9" fmla="*/ 1296 h 3148"/>
              <a:gd name="T10" fmla="*/ 100 w 3514"/>
              <a:gd name="T11" fmla="*/ 1296 h 3148"/>
              <a:gd name="T12" fmla="*/ 100 w 3514"/>
              <a:gd name="T13" fmla="*/ 1851 h 3148"/>
              <a:gd name="T14" fmla="*/ 688 w 3514"/>
              <a:gd name="T15" fmla="*/ 2871 h 3148"/>
              <a:gd name="T16" fmla="*/ 688 w 3514"/>
              <a:gd name="T17" fmla="*/ 2871 h 3148"/>
              <a:gd name="T18" fmla="*/ 1169 w 3514"/>
              <a:gd name="T19" fmla="*/ 3147 h 3148"/>
              <a:gd name="T20" fmla="*/ 2345 w 3514"/>
              <a:gd name="T21" fmla="*/ 3147 h 3148"/>
              <a:gd name="T22" fmla="*/ 2345 w 3514"/>
              <a:gd name="T23" fmla="*/ 3147 h 3148"/>
              <a:gd name="T24" fmla="*/ 2826 w 3514"/>
              <a:gd name="T25" fmla="*/ 2871 h 3148"/>
              <a:gd name="T26" fmla="*/ 3414 w 3514"/>
              <a:gd name="T27" fmla="*/ 1851 h 3148"/>
              <a:gd name="T28" fmla="*/ 3414 w 3514"/>
              <a:gd name="T29" fmla="*/ 1851 h 3148"/>
              <a:gd name="T30" fmla="*/ 3414 w 3514"/>
              <a:gd name="T31" fmla="*/ 1296 h 3148"/>
              <a:gd name="T32" fmla="*/ 2826 w 3514"/>
              <a:gd name="T33" fmla="*/ 278 h 3148"/>
              <a:gd name="T34" fmla="*/ 2826 w 3514"/>
              <a:gd name="T35" fmla="*/ 278 h 3148"/>
              <a:gd name="T36" fmla="*/ 2345 w 3514"/>
              <a:gd name="T37"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4" h="3148">
                <a:moveTo>
                  <a:pt x="2345" y="0"/>
                </a:moveTo>
                <a:lnTo>
                  <a:pt x="1169" y="0"/>
                </a:lnTo>
                <a:lnTo>
                  <a:pt x="1169" y="0"/>
                </a:lnTo>
                <a:cubicBezTo>
                  <a:pt x="970" y="0"/>
                  <a:pt x="787" y="106"/>
                  <a:pt x="688" y="278"/>
                </a:cubicBezTo>
                <a:lnTo>
                  <a:pt x="100" y="1296"/>
                </a:lnTo>
                <a:lnTo>
                  <a:pt x="100" y="1296"/>
                </a:lnTo>
                <a:cubicBezTo>
                  <a:pt x="0" y="1468"/>
                  <a:pt x="0" y="1680"/>
                  <a:pt x="100" y="1851"/>
                </a:cubicBezTo>
                <a:lnTo>
                  <a:pt x="688" y="2871"/>
                </a:lnTo>
                <a:lnTo>
                  <a:pt x="688" y="2871"/>
                </a:lnTo>
                <a:cubicBezTo>
                  <a:pt x="787" y="3042"/>
                  <a:pt x="970" y="3147"/>
                  <a:pt x="1169" y="3147"/>
                </a:cubicBezTo>
                <a:lnTo>
                  <a:pt x="2345" y="3147"/>
                </a:lnTo>
                <a:lnTo>
                  <a:pt x="2345" y="3147"/>
                </a:lnTo>
                <a:cubicBezTo>
                  <a:pt x="2543" y="3147"/>
                  <a:pt x="2727" y="3042"/>
                  <a:pt x="2826" y="2871"/>
                </a:cubicBezTo>
                <a:lnTo>
                  <a:pt x="3414" y="1851"/>
                </a:lnTo>
                <a:lnTo>
                  <a:pt x="3414" y="1851"/>
                </a:lnTo>
                <a:cubicBezTo>
                  <a:pt x="3513" y="1680"/>
                  <a:pt x="3513" y="1468"/>
                  <a:pt x="3414" y="1296"/>
                </a:cubicBezTo>
                <a:lnTo>
                  <a:pt x="2826" y="278"/>
                </a:lnTo>
                <a:lnTo>
                  <a:pt x="2826" y="278"/>
                </a:lnTo>
                <a:cubicBezTo>
                  <a:pt x="2727" y="106"/>
                  <a:pt x="2543" y="0"/>
                  <a:pt x="2345" y="0"/>
                </a:cubicBezTo>
              </a:path>
            </a:pathLst>
          </a:custGeom>
          <a:solidFill>
            <a:schemeClr val="accent2"/>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09" name="Freeform 176"/>
          <p:cNvSpPr>
            <a:spLocks noChangeArrowheads="1"/>
          </p:cNvSpPr>
          <p:nvPr/>
        </p:nvSpPr>
        <p:spPr bwMode="auto">
          <a:xfrm>
            <a:off x="6280404" y="1544277"/>
            <a:ext cx="551936" cy="465458"/>
          </a:xfrm>
          <a:custGeom>
            <a:avLst/>
            <a:gdLst>
              <a:gd name="T0" fmla="*/ 777 w 955"/>
              <a:gd name="T1" fmla="*/ 746 h 809"/>
              <a:gd name="T2" fmla="*/ 649 w 955"/>
              <a:gd name="T3" fmla="*/ 746 h 809"/>
              <a:gd name="T4" fmla="*/ 649 w 955"/>
              <a:gd name="T5" fmla="*/ 533 h 809"/>
              <a:gd name="T6" fmla="*/ 649 w 955"/>
              <a:gd name="T7" fmla="*/ 533 h 809"/>
              <a:gd name="T8" fmla="*/ 613 w 955"/>
              <a:gd name="T9" fmla="*/ 495 h 809"/>
              <a:gd name="T10" fmla="*/ 340 w 955"/>
              <a:gd name="T11" fmla="*/ 495 h 809"/>
              <a:gd name="T12" fmla="*/ 340 w 955"/>
              <a:gd name="T13" fmla="*/ 495 h 809"/>
              <a:gd name="T14" fmla="*/ 304 w 955"/>
              <a:gd name="T15" fmla="*/ 533 h 809"/>
              <a:gd name="T16" fmla="*/ 304 w 955"/>
              <a:gd name="T17" fmla="*/ 746 h 809"/>
              <a:gd name="T18" fmla="*/ 177 w 955"/>
              <a:gd name="T19" fmla="*/ 746 h 809"/>
              <a:gd name="T20" fmla="*/ 177 w 955"/>
              <a:gd name="T21" fmla="*/ 295 h 809"/>
              <a:gd name="T22" fmla="*/ 477 w 955"/>
              <a:gd name="T23" fmla="*/ 71 h 809"/>
              <a:gd name="T24" fmla="*/ 777 w 955"/>
              <a:gd name="T25" fmla="*/ 295 h 809"/>
              <a:gd name="T26" fmla="*/ 777 w 955"/>
              <a:gd name="T27" fmla="*/ 746 h 809"/>
              <a:gd name="T28" fmla="*/ 587 w 955"/>
              <a:gd name="T29" fmla="*/ 746 h 809"/>
              <a:gd name="T30" fmla="*/ 365 w 955"/>
              <a:gd name="T31" fmla="*/ 746 h 809"/>
              <a:gd name="T32" fmla="*/ 365 w 955"/>
              <a:gd name="T33" fmla="*/ 557 h 809"/>
              <a:gd name="T34" fmla="*/ 587 w 955"/>
              <a:gd name="T35" fmla="*/ 557 h 809"/>
              <a:gd name="T36" fmla="*/ 587 w 955"/>
              <a:gd name="T37" fmla="*/ 746 h 809"/>
              <a:gd name="T38" fmla="*/ 938 w 955"/>
              <a:gd name="T39" fmla="*/ 339 h 809"/>
              <a:gd name="T40" fmla="*/ 495 w 955"/>
              <a:gd name="T41" fmla="*/ 8 h 809"/>
              <a:gd name="T42" fmla="*/ 495 w 955"/>
              <a:gd name="T43" fmla="*/ 8 h 809"/>
              <a:gd name="T44" fmla="*/ 458 w 955"/>
              <a:gd name="T45" fmla="*/ 8 h 809"/>
              <a:gd name="T46" fmla="*/ 15 w 955"/>
              <a:gd name="T47" fmla="*/ 339 h 809"/>
              <a:gd name="T48" fmla="*/ 15 w 955"/>
              <a:gd name="T49" fmla="*/ 339 h 809"/>
              <a:gd name="T50" fmla="*/ 9 w 955"/>
              <a:gd name="T51" fmla="*/ 382 h 809"/>
              <a:gd name="T52" fmla="*/ 9 w 955"/>
              <a:gd name="T53" fmla="*/ 382 h 809"/>
              <a:gd name="T54" fmla="*/ 52 w 955"/>
              <a:gd name="T55" fmla="*/ 388 h 809"/>
              <a:gd name="T56" fmla="*/ 116 w 955"/>
              <a:gd name="T57" fmla="*/ 341 h 809"/>
              <a:gd name="T58" fmla="*/ 116 w 955"/>
              <a:gd name="T59" fmla="*/ 765 h 809"/>
              <a:gd name="T60" fmla="*/ 116 w 955"/>
              <a:gd name="T61" fmla="*/ 765 h 809"/>
              <a:gd name="T62" fmla="*/ 159 w 955"/>
              <a:gd name="T63" fmla="*/ 808 h 809"/>
              <a:gd name="T64" fmla="*/ 340 w 955"/>
              <a:gd name="T65" fmla="*/ 808 h 809"/>
              <a:gd name="T66" fmla="*/ 613 w 955"/>
              <a:gd name="T67" fmla="*/ 808 h 809"/>
              <a:gd name="T68" fmla="*/ 795 w 955"/>
              <a:gd name="T69" fmla="*/ 808 h 809"/>
              <a:gd name="T70" fmla="*/ 795 w 955"/>
              <a:gd name="T71" fmla="*/ 808 h 809"/>
              <a:gd name="T72" fmla="*/ 838 w 955"/>
              <a:gd name="T73" fmla="*/ 765 h 809"/>
              <a:gd name="T74" fmla="*/ 838 w 955"/>
              <a:gd name="T75" fmla="*/ 341 h 809"/>
              <a:gd name="T76" fmla="*/ 901 w 955"/>
              <a:gd name="T77" fmla="*/ 388 h 809"/>
              <a:gd name="T78" fmla="*/ 901 w 955"/>
              <a:gd name="T79" fmla="*/ 388 h 809"/>
              <a:gd name="T80" fmla="*/ 919 w 955"/>
              <a:gd name="T81" fmla="*/ 394 h 809"/>
              <a:gd name="T82" fmla="*/ 919 w 955"/>
              <a:gd name="T83" fmla="*/ 394 h 809"/>
              <a:gd name="T84" fmla="*/ 944 w 955"/>
              <a:gd name="T85" fmla="*/ 382 h 809"/>
              <a:gd name="T86" fmla="*/ 944 w 955"/>
              <a:gd name="T87" fmla="*/ 382 h 809"/>
              <a:gd name="T88" fmla="*/ 938 w 955"/>
              <a:gd name="T89" fmla="*/ 33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5" h="809">
                <a:moveTo>
                  <a:pt x="777" y="746"/>
                </a:moveTo>
                <a:lnTo>
                  <a:pt x="649" y="746"/>
                </a:lnTo>
                <a:lnTo>
                  <a:pt x="649" y="533"/>
                </a:lnTo>
                <a:lnTo>
                  <a:pt x="649" y="533"/>
                </a:lnTo>
                <a:cubicBezTo>
                  <a:pt x="649" y="513"/>
                  <a:pt x="632" y="495"/>
                  <a:pt x="613" y="495"/>
                </a:cubicBezTo>
                <a:lnTo>
                  <a:pt x="340" y="495"/>
                </a:lnTo>
                <a:lnTo>
                  <a:pt x="340" y="495"/>
                </a:lnTo>
                <a:cubicBezTo>
                  <a:pt x="320" y="495"/>
                  <a:pt x="304" y="513"/>
                  <a:pt x="304" y="533"/>
                </a:cubicBezTo>
                <a:lnTo>
                  <a:pt x="304" y="746"/>
                </a:lnTo>
                <a:lnTo>
                  <a:pt x="177" y="746"/>
                </a:lnTo>
                <a:lnTo>
                  <a:pt x="177" y="295"/>
                </a:lnTo>
                <a:lnTo>
                  <a:pt x="477" y="71"/>
                </a:lnTo>
                <a:lnTo>
                  <a:pt x="777" y="295"/>
                </a:lnTo>
                <a:lnTo>
                  <a:pt x="777" y="746"/>
                </a:lnTo>
                <a:close/>
                <a:moveTo>
                  <a:pt x="587" y="746"/>
                </a:moveTo>
                <a:lnTo>
                  <a:pt x="365" y="746"/>
                </a:lnTo>
                <a:lnTo>
                  <a:pt x="365" y="557"/>
                </a:lnTo>
                <a:lnTo>
                  <a:pt x="587" y="557"/>
                </a:lnTo>
                <a:lnTo>
                  <a:pt x="587" y="746"/>
                </a:lnTo>
                <a:close/>
                <a:moveTo>
                  <a:pt x="938" y="339"/>
                </a:moveTo>
                <a:lnTo>
                  <a:pt x="495" y="8"/>
                </a:lnTo>
                <a:lnTo>
                  <a:pt x="495" y="8"/>
                </a:lnTo>
                <a:cubicBezTo>
                  <a:pt x="484" y="0"/>
                  <a:pt x="469" y="0"/>
                  <a:pt x="458" y="8"/>
                </a:cubicBezTo>
                <a:lnTo>
                  <a:pt x="15" y="339"/>
                </a:lnTo>
                <a:lnTo>
                  <a:pt x="15" y="339"/>
                </a:lnTo>
                <a:cubicBezTo>
                  <a:pt x="2" y="349"/>
                  <a:pt x="0" y="368"/>
                  <a:pt x="9" y="382"/>
                </a:cubicBezTo>
                <a:lnTo>
                  <a:pt x="9" y="382"/>
                </a:lnTo>
                <a:cubicBezTo>
                  <a:pt x="20" y="395"/>
                  <a:pt x="39" y="398"/>
                  <a:pt x="52" y="388"/>
                </a:cubicBezTo>
                <a:lnTo>
                  <a:pt x="116" y="341"/>
                </a:lnTo>
                <a:lnTo>
                  <a:pt x="116" y="765"/>
                </a:lnTo>
                <a:lnTo>
                  <a:pt x="116" y="765"/>
                </a:lnTo>
                <a:cubicBezTo>
                  <a:pt x="116" y="788"/>
                  <a:pt x="135" y="808"/>
                  <a:pt x="159" y="808"/>
                </a:cubicBezTo>
                <a:lnTo>
                  <a:pt x="340" y="808"/>
                </a:lnTo>
                <a:lnTo>
                  <a:pt x="613" y="808"/>
                </a:lnTo>
                <a:lnTo>
                  <a:pt x="795" y="808"/>
                </a:lnTo>
                <a:lnTo>
                  <a:pt x="795" y="808"/>
                </a:lnTo>
                <a:cubicBezTo>
                  <a:pt x="819" y="808"/>
                  <a:pt x="838" y="788"/>
                  <a:pt x="838" y="765"/>
                </a:cubicBezTo>
                <a:lnTo>
                  <a:pt x="838" y="341"/>
                </a:lnTo>
                <a:lnTo>
                  <a:pt x="901" y="388"/>
                </a:lnTo>
                <a:lnTo>
                  <a:pt x="901" y="388"/>
                </a:lnTo>
                <a:cubicBezTo>
                  <a:pt x="907" y="392"/>
                  <a:pt x="913" y="394"/>
                  <a:pt x="919" y="394"/>
                </a:cubicBezTo>
                <a:lnTo>
                  <a:pt x="919" y="394"/>
                </a:lnTo>
                <a:cubicBezTo>
                  <a:pt x="929" y="394"/>
                  <a:pt x="938" y="390"/>
                  <a:pt x="944" y="382"/>
                </a:cubicBezTo>
                <a:lnTo>
                  <a:pt x="944" y="382"/>
                </a:lnTo>
                <a:cubicBezTo>
                  <a:pt x="954" y="368"/>
                  <a:pt x="952" y="349"/>
                  <a:pt x="938" y="339"/>
                </a:cubicBez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0" name="Freeform 177"/>
          <p:cNvSpPr>
            <a:spLocks noChangeArrowheads="1"/>
          </p:cNvSpPr>
          <p:nvPr/>
        </p:nvSpPr>
        <p:spPr bwMode="auto">
          <a:xfrm>
            <a:off x="7966735" y="605730"/>
            <a:ext cx="521416" cy="518872"/>
          </a:xfrm>
          <a:custGeom>
            <a:avLst/>
            <a:gdLst>
              <a:gd name="T0" fmla="*/ 313 w 905"/>
              <a:gd name="T1" fmla="*/ 347 h 898"/>
              <a:gd name="T2" fmla="*/ 686 w 905"/>
              <a:gd name="T3" fmla="*/ 597 h 898"/>
              <a:gd name="T4" fmla="*/ 197 w 905"/>
              <a:gd name="T5" fmla="*/ 61 h 898"/>
              <a:gd name="T6" fmla="*/ 158 w 905"/>
              <a:gd name="T7" fmla="*/ 66 h 898"/>
              <a:gd name="T8" fmla="*/ 76 w 905"/>
              <a:gd name="T9" fmla="*/ 136 h 898"/>
              <a:gd name="T10" fmla="*/ 120 w 905"/>
              <a:gd name="T11" fmla="*/ 337 h 898"/>
              <a:gd name="T12" fmla="*/ 165 w 905"/>
              <a:gd name="T13" fmla="*/ 399 h 898"/>
              <a:gd name="T14" fmla="*/ 278 w 905"/>
              <a:gd name="T15" fmla="*/ 539 h 898"/>
              <a:gd name="T16" fmla="*/ 449 w 905"/>
              <a:gd name="T17" fmla="*/ 699 h 898"/>
              <a:gd name="T18" fmla="*/ 507 w 905"/>
              <a:gd name="T19" fmla="*/ 747 h 898"/>
              <a:gd name="T20" fmla="*/ 720 w 905"/>
              <a:gd name="T21" fmla="*/ 838 h 898"/>
              <a:gd name="T22" fmla="*/ 816 w 905"/>
              <a:gd name="T23" fmla="*/ 790 h 898"/>
              <a:gd name="T24" fmla="*/ 840 w 905"/>
              <a:gd name="T25" fmla="*/ 698 h 898"/>
              <a:gd name="T26" fmla="*/ 769 w 905"/>
              <a:gd name="T27" fmla="*/ 642 h 898"/>
              <a:gd name="T28" fmla="*/ 686 w 905"/>
              <a:gd name="T29" fmla="*/ 597 h 898"/>
              <a:gd name="T30" fmla="*/ 641 w 905"/>
              <a:gd name="T31" fmla="*/ 617 h 898"/>
              <a:gd name="T32" fmla="*/ 548 w 905"/>
              <a:gd name="T33" fmla="*/ 649 h 898"/>
              <a:gd name="T34" fmla="*/ 434 w 905"/>
              <a:gd name="T35" fmla="*/ 575 h 898"/>
              <a:gd name="T36" fmla="*/ 307 w 905"/>
              <a:gd name="T37" fmla="*/ 444 h 898"/>
              <a:gd name="T38" fmla="*/ 257 w 905"/>
              <a:gd name="T39" fmla="*/ 339 h 898"/>
              <a:gd name="T40" fmla="*/ 286 w 905"/>
              <a:gd name="T41" fmla="*/ 272 h 898"/>
              <a:gd name="T42" fmla="*/ 307 w 905"/>
              <a:gd name="T43" fmla="*/ 226 h 898"/>
              <a:gd name="T44" fmla="*/ 210 w 905"/>
              <a:gd name="T45" fmla="*/ 62 h 898"/>
              <a:gd name="T46" fmla="*/ 197 w 905"/>
              <a:gd name="T47" fmla="*/ 61 h 898"/>
              <a:gd name="T48" fmla="*/ 708 w 905"/>
              <a:gd name="T49" fmla="*/ 897 h 898"/>
              <a:gd name="T50" fmla="*/ 574 w 905"/>
              <a:gd name="T51" fmla="*/ 860 h 898"/>
              <a:gd name="T52" fmla="*/ 471 w 905"/>
              <a:gd name="T53" fmla="*/ 791 h 898"/>
              <a:gd name="T54" fmla="*/ 412 w 905"/>
              <a:gd name="T55" fmla="*/ 744 h 898"/>
              <a:gd name="T56" fmla="*/ 235 w 905"/>
              <a:gd name="T57" fmla="*/ 578 h 898"/>
              <a:gd name="T58" fmla="*/ 118 w 905"/>
              <a:gd name="T59" fmla="*/ 432 h 898"/>
              <a:gd name="T60" fmla="*/ 67 w 905"/>
              <a:gd name="T61" fmla="*/ 361 h 898"/>
              <a:gd name="T62" fmla="*/ 8 w 905"/>
              <a:gd name="T63" fmla="*/ 232 h 898"/>
              <a:gd name="T64" fmla="*/ 26 w 905"/>
              <a:gd name="T65" fmla="*/ 107 h 898"/>
              <a:gd name="T66" fmla="*/ 141 w 905"/>
              <a:gd name="T67" fmla="*/ 12 h 898"/>
              <a:gd name="T68" fmla="*/ 226 w 905"/>
              <a:gd name="T69" fmla="*/ 6 h 898"/>
              <a:gd name="T70" fmla="*/ 250 w 905"/>
              <a:gd name="T71" fmla="*/ 21 h 898"/>
              <a:gd name="T72" fmla="*/ 311 w 905"/>
              <a:gd name="T73" fmla="*/ 105 h 898"/>
              <a:gd name="T74" fmla="*/ 365 w 905"/>
              <a:gd name="T75" fmla="*/ 223 h 898"/>
              <a:gd name="T76" fmla="*/ 336 w 905"/>
              <a:gd name="T77" fmla="*/ 301 h 898"/>
              <a:gd name="T78" fmla="*/ 313 w 905"/>
              <a:gd name="T79" fmla="*/ 347 h 898"/>
              <a:gd name="T80" fmla="*/ 343 w 905"/>
              <a:gd name="T81" fmla="*/ 397 h 898"/>
              <a:gd name="T82" fmla="*/ 418 w 905"/>
              <a:gd name="T83" fmla="*/ 482 h 898"/>
              <a:gd name="T84" fmla="*/ 553 w 905"/>
              <a:gd name="T85" fmla="*/ 592 h 898"/>
              <a:gd name="T86" fmla="*/ 614 w 905"/>
              <a:gd name="T87" fmla="*/ 567 h 898"/>
              <a:gd name="T88" fmla="*/ 690 w 905"/>
              <a:gd name="T89" fmla="*/ 539 h 898"/>
              <a:gd name="T90" fmla="*/ 803 w 905"/>
              <a:gd name="T91" fmla="*/ 596 h 898"/>
              <a:gd name="T92" fmla="*/ 882 w 905"/>
              <a:gd name="T93" fmla="*/ 659 h 898"/>
              <a:gd name="T94" fmla="*/ 896 w 905"/>
              <a:gd name="T95" fmla="*/ 684 h 898"/>
              <a:gd name="T96" fmla="*/ 862 w 905"/>
              <a:gd name="T97" fmla="*/ 826 h 898"/>
              <a:gd name="T98" fmla="*/ 725 w 905"/>
              <a:gd name="T99" fmla="*/ 896 h 898"/>
              <a:gd name="T100" fmla="*/ 708 w 905"/>
              <a:gd name="T101" fmla="*/ 89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898">
                <a:moveTo>
                  <a:pt x="313" y="347"/>
                </a:moveTo>
                <a:lnTo>
                  <a:pt x="313" y="347"/>
                </a:lnTo>
                <a:close/>
                <a:moveTo>
                  <a:pt x="686" y="597"/>
                </a:moveTo>
                <a:lnTo>
                  <a:pt x="686" y="597"/>
                </a:lnTo>
                <a:close/>
                <a:moveTo>
                  <a:pt x="197" y="61"/>
                </a:moveTo>
                <a:lnTo>
                  <a:pt x="197" y="61"/>
                </a:lnTo>
                <a:cubicBezTo>
                  <a:pt x="186" y="61"/>
                  <a:pt x="172" y="62"/>
                  <a:pt x="158" y="66"/>
                </a:cubicBezTo>
                <a:lnTo>
                  <a:pt x="158" y="66"/>
                </a:lnTo>
                <a:cubicBezTo>
                  <a:pt x="124" y="76"/>
                  <a:pt x="96" y="99"/>
                  <a:pt x="76" y="136"/>
                </a:cubicBezTo>
                <a:lnTo>
                  <a:pt x="76" y="136"/>
                </a:lnTo>
                <a:cubicBezTo>
                  <a:pt x="49" y="184"/>
                  <a:pt x="63" y="259"/>
                  <a:pt x="113" y="327"/>
                </a:cubicBezTo>
                <a:lnTo>
                  <a:pt x="120" y="337"/>
                </a:lnTo>
                <a:lnTo>
                  <a:pt x="120" y="337"/>
                </a:lnTo>
                <a:cubicBezTo>
                  <a:pt x="135" y="357"/>
                  <a:pt x="150" y="378"/>
                  <a:pt x="165" y="399"/>
                </a:cubicBezTo>
                <a:lnTo>
                  <a:pt x="165" y="399"/>
                </a:lnTo>
                <a:cubicBezTo>
                  <a:pt x="200" y="448"/>
                  <a:pt x="237" y="495"/>
                  <a:pt x="278" y="539"/>
                </a:cubicBezTo>
                <a:lnTo>
                  <a:pt x="278" y="539"/>
                </a:lnTo>
                <a:cubicBezTo>
                  <a:pt x="330" y="597"/>
                  <a:pt x="388" y="651"/>
                  <a:pt x="449" y="699"/>
                </a:cubicBezTo>
                <a:lnTo>
                  <a:pt x="449" y="699"/>
                </a:lnTo>
                <a:cubicBezTo>
                  <a:pt x="472" y="717"/>
                  <a:pt x="490" y="732"/>
                  <a:pt x="507" y="747"/>
                </a:cubicBezTo>
                <a:lnTo>
                  <a:pt x="507" y="747"/>
                </a:lnTo>
                <a:cubicBezTo>
                  <a:pt x="544" y="777"/>
                  <a:pt x="637" y="846"/>
                  <a:pt x="720" y="838"/>
                </a:cubicBezTo>
                <a:lnTo>
                  <a:pt x="720" y="838"/>
                </a:lnTo>
                <a:cubicBezTo>
                  <a:pt x="759" y="835"/>
                  <a:pt x="795" y="817"/>
                  <a:pt x="816" y="790"/>
                </a:cubicBezTo>
                <a:lnTo>
                  <a:pt x="816" y="790"/>
                </a:lnTo>
                <a:cubicBezTo>
                  <a:pt x="836" y="766"/>
                  <a:pt x="844" y="735"/>
                  <a:pt x="840" y="698"/>
                </a:cubicBezTo>
                <a:lnTo>
                  <a:pt x="840" y="698"/>
                </a:lnTo>
                <a:cubicBezTo>
                  <a:pt x="827" y="687"/>
                  <a:pt x="799" y="664"/>
                  <a:pt x="769" y="642"/>
                </a:cubicBezTo>
                <a:lnTo>
                  <a:pt x="769" y="642"/>
                </a:lnTo>
                <a:cubicBezTo>
                  <a:pt x="714" y="602"/>
                  <a:pt x="691" y="597"/>
                  <a:pt x="686" y="597"/>
                </a:cubicBezTo>
                <a:lnTo>
                  <a:pt x="686" y="597"/>
                </a:lnTo>
                <a:cubicBezTo>
                  <a:pt x="678" y="597"/>
                  <a:pt x="655" y="610"/>
                  <a:pt x="641" y="617"/>
                </a:cubicBezTo>
                <a:lnTo>
                  <a:pt x="641" y="617"/>
                </a:lnTo>
                <a:cubicBezTo>
                  <a:pt x="610" y="634"/>
                  <a:pt x="577" y="651"/>
                  <a:pt x="548" y="649"/>
                </a:cubicBezTo>
                <a:lnTo>
                  <a:pt x="548" y="649"/>
                </a:lnTo>
                <a:cubicBezTo>
                  <a:pt x="539" y="648"/>
                  <a:pt x="514" y="646"/>
                  <a:pt x="434" y="575"/>
                </a:cubicBezTo>
                <a:lnTo>
                  <a:pt x="434" y="575"/>
                </a:lnTo>
                <a:cubicBezTo>
                  <a:pt x="386" y="534"/>
                  <a:pt x="339" y="485"/>
                  <a:pt x="307" y="444"/>
                </a:cubicBezTo>
                <a:lnTo>
                  <a:pt x="307" y="444"/>
                </a:lnTo>
                <a:cubicBezTo>
                  <a:pt x="281" y="412"/>
                  <a:pt x="252" y="372"/>
                  <a:pt x="257" y="339"/>
                </a:cubicBezTo>
                <a:lnTo>
                  <a:pt x="257" y="339"/>
                </a:lnTo>
                <a:cubicBezTo>
                  <a:pt x="260" y="317"/>
                  <a:pt x="273" y="294"/>
                  <a:pt x="286" y="272"/>
                </a:cubicBezTo>
                <a:lnTo>
                  <a:pt x="286" y="272"/>
                </a:lnTo>
                <a:cubicBezTo>
                  <a:pt x="295" y="257"/>
                  <a:pt x="308" y="235"/>
                  <a:pt x="307" y="226"/>
                </a:cubicBezTo>
                <a:lnTo>
                  <a:pt x="307" y="226"/>
                </a:lnTo>
                <a:cubicBezTo>
                  <a:pt x="306" y="202"/>
                  <a:pt x="265" y="133"/>
                  <a:pt x="210" y="62"/>
                </a:cubicBezTo>
                <a:lnTo>
                  <a:pt x="210" y="62"/>
                </a:lnTo>
                <a:cubicBezTo>
                  <a:pt x="206" y="61"/>
                  <a:pt x="202" y="61"/>
                  <a:pt x="197" y="61"/>
                </a:cubicBezTo>
                <a:lnTo>
                  <a:pt x="708" y="897"/>
                </a:lnTo>
                <a:lnTo>
                  <a:pt x="708" y="897"/>
                </a:lnTo>
                <a:cubicBezTo>
                  <a:pt x="667" y="897"/>
                  <a:pt x="622" y="884"/>
                  <a:pt x="574" y="860"/>
                </a:cubicBezTo>
                <a:lnTo>
                  <a:pt x="574" y="860"/>
                </a:lnTo>
                <a:cubicBezTo>
                  <a:pt x="531" y="837"/>
                  <a:pt x="494" y="810"/>
                  <a:pt x="471" y="791"/>
                </a:cubicBezTo>
                <a:lnTo>
                  <a:pt x="471" y="791"/>
                </a:lnTo>
                <a:cubicBezTo>
                  <a:pt x="454" y="777"/>
                  <a:pt x="436" y="762"/>
                  <a:pt x="412" y="744"/>
                </a:cubicBezTo>
                <a:lnTo>
                  <a:pt x="412" y="744"/>
                </a:lnTo>
                <a:cubicBezTo>
                  <a:pt x="349" y="693"/>
                  <a:pt x="289" y="638"/>
                  <a:pt x="235" y="578"/>
                </a:cubicBezTo>
                <a:lnTo>
                  <a:pt x="235" y="578"/>
                </a:lnTo>
                <a:cubicBezTo>
                  <a:pt x="193" y="532"/>
                  <a:pt x="154" y="483"/>
                  <a:pt x="118" y="432"/>
                </a:cubicBezTo>
                <a:lnTo>
                  <a:pt x="118" y="432"/>
                </a:lnTo>
                <a:cubicBezTo>
                  <a:pt x="104" y="411"/>
                  <a:pt x="89" y="391"/>
                  <a:pt x="74" y="371"/>
                </a:cubicBezTo>
                <a:lnTo>
                  <a:pt x="67" y="361"/>
                </a:lnTo>
                <a:lnTo>
                  <a:pt x="67" y="361"/>
                </a:lnTo>
                <a:cubicBezTo>
                  <a:pt x="37" y="320"/>
                  <a:pt x="16" y="276"/>
                  <a:pt x="8" y="232"/>
                </a:cubicBezTo>
                <a:lnTo>
                  <a:pt x="8" y="232"/>
                </a:lnTo>
                <a:cubicBezTo>
                  <a:pt x="0" y="185"/>
                  <a:pt x="7" y="142"/>
                  <a:pt x="26" y="107"/>
                </a:cubicBezTo>
                <a:lnTo>
                  <a:pt x="26" y="107"/>
                </a:lnTo>
                <a:cubicBezTo>
                  <a:pt x="54" y="59"/>
                  <a:pt x="93" y="25"/>
                  <a:pt x="141" y="12"/>
                </a:cubicBezTo>
                <a:lnTo>
                  <a:pt x="141" y="12"/>
                </a:lnTo>
                <a:cubicBezTo>
                  <a:pt x="180" y="0"/>
                  <a:pt x="213" y="4"/>
                  <a:pt x="226" y="6"/>
                </a:cubicBezTo>
                <a:lnTo>
                  <a:pt x="226" y="6"/>
                </a:lnTo>
                <a:cubicBezTo>
                  <a:pt x="235" y="7"/>
                  <a:pt x="244" y="13"/>
                  <a:pt x="250" y="21"/>
                </a:cubicBezTo>
                <a:lnTo>
                  <a:pt x="250" y="21"/>
                </a:lnTo>
                <a:cubicBezTo>
                  <a:pt x="258" y="30"/>
                  <a:pt x="285" y="66"/>
                  <a:pt x="311" y="105"/>
                </a:cubicBezTo>
                <a:lnTo>
                  <a:pt x="311" y="105"/>
                </a:lnTo>
                <a:cubicBezTo>
                  <a:pt x="357" y="175"/>
                  <a:pt x="364" y="206"/>
                  <a:pt x="365" y="223"/>
                </a:cubicBezTo>
                <a:lnTo>
                  <a:pt x="365" y="223"/>
                </a:lnTo>
                <a:cubicBezTo>
                  <a:pt x="366" y="249"/>
                  <a:pt x="351" y="276"/>
                  <a:pt x="336" y="301"/>
                </a:cubicBezTo>
                <a:lnTo>
                  <a:pt x="336" y="301"/>
                </a:lnTo>
                <a:cubicBezTo>
                  <a:pt x="326" y="317"/>
                  <a:pt x="315" y="335"/>
                  <a:pt x="313" y="347"/>
                </a:cubicBezTo>
                <a:lnTo>
                  <a:pt x="313" y="347"/>
                </a:lnTo>
                <a:cubicBezTo>
                  <a:pt x="313" y="348"/>
                  <a:pt x="317" y="363"/>
                  <a:pt x="343" y="397"/>
                </a:cubicBezTo>
                <a:lnTo>
                  <a:pt x="343" y="397"/>
                </a:lnTo>
                <a:cubicBezTo>
                  <a:pt x="361" y="422"/>
                  <a:pt x="388" y="451"/>
                  <a:pt x="418" y="482"/>
                </a:cubicBezTo>
                <a:lnTo>
                  <a:pt x="418" y="482"/>
                </a:lnTo>
                <a:cubicBezTo>
                  <a:pt x="483" y="547"/>
                  <a:pt x="538" y="588"/>
                  <a:pt x="553" y="592"/>
                </a:cubicBezTo>
                <a:lnTo>
                  <a:pt x="553" y="592"/>
                </a:lnTo>
                <a:cubicBezTo>
                  <a:pt x="566" y="592"/>
                  <a:pt x="594" y="576"/>
                  <a:pt x="614" y="567"/>
                </a:cubicBezTo>
                <a:lnTo>
                  <a:pt x="614" y="567"/>
                </a:lnTo>
                <a:cubicBezTo>
                  <a:pt x="642" y="552"/>
                  <a:pt x="667" y="538"/>
                  <a:pt x="690" y="539"/>
                </a:cubicBezTo>
                <a:lnTo>
                  <a:pt x="690" y="539"/>
                </a:lnTo>
                <a:cubicBezTo>
                  <a:pt x="725" y="542"/>
                  <a:pt x="771" y="572"/>
                  <a:pt x="803" y="596"/>
                </a:cubicBezTo>
                <a:lnTo>
                  <a:pt x="803" y="596"/>
                </a:lnTo>
                <a:cubicBezTo>
                  <a:pt x="839" y="621"/>
                  <a:pt x="871" y="648"/>
                  <a:pt x="882" y="659"/>
                </a:cubicBezTo>
                <a:lnTo>
                  <a:pt x="882" y="659"/>
                </a:lnTo>
                <a:cubicBezTo>
                  <a:pt x="890" y="665"/>
                  <a:pt x="894" y="674"/>
                  <a:pt x="896" y="684"/>
                </a:cubicBezTo>
                <a:lnTo>
                  <a:pt x="896" y="684"/>
                </a:lnTo>
                <a:cubicBezTo>
                  <a:pt x="904" y="739"/>
                  <a:pt x="892" y="788"/>
                  <a:pt x="862" y="826"/>
                </a:cubicBezTo>
                <a:lnTo>
                  <a:pt x="862" y="826"/>
                </a:lnTo>
                <a:cubicBezTo>
                  <a:pt x="830" y="865"/>
                  <a:pt x="780" y="891"/>
                  <a:pt x="725" y="896"/>
                </a:cubicBezTo>
                <a:lnTo>
                  <a:pt x="725" y="896"/>
                </a:lnTo>
                <a:cubicBezTo>
                  <a:pt x="720" y="897"/>
                  <a:pt x="714" y="897"/>
                  <a:pt x="708" y="897"/>
                </a:cubicBezTo>
                <a:lnTo>
                  <a:pt x="197" y="61"/>
                </a:ln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1" name="Freeform 178"/>
          <p:cNvSpPr>
            <a:spLocks noChangeArrowheads="1"/>
          </p:cNvSpPr>
          <p:nvPr/>
        </p:nvSpPr>
        <p:spPr bwMode="auto">
          <a:xfrm>
            <a:off x="9556415" y="1610408"/>
            <a:ext cx="546849" cy="450197"/>
          </a:xfrm>
          <a:custGeom>
            <a:avLst/>
            <a:gdLst>
              <a:gd name="T0" fmla="*/ 815 w 949"/>
              <a:gd name="T1" fmla="*/ 473 h 779"/>
              <a:gd name="T2" fmla="*/ 815 w 949"/>
              <a:gd name="T3" fmla="*/ 473 h 779"/>
              <a:gd name="T4" fmla="*/ 645 w 949"/>
              <a:gd name="T5" fmla="*/ 543 h 779"/>
              <a:gd name="T6" fmla="*/ 645 w 949"/>
              <a:gd name="T7" fmla="*/ 543 h 779"/>
              <a:gd name="T8" fmla="*/ 419 w 949"/>
              <a:gd name="T9" fmla="*/ 594 h 779"/>
              <a:gd name="T10" fmla="*/ 419 w 949"/>
              <a:gd name="T11" fmla="*/ 594 h 779"/>
              <a:gd name="T12" fmla="*/ 165 w 949"/>
              <a:gd name="T13" fmla="*/ 700 h 779"/>
              <a:gd name="T14" fmla="*/ 165 w 949"/>
              <a:gd name="T15" fmla="*/ 700 h 779"/>
              <a:gd name="T16" fmla="*/ 194 w 949"/>
              <a:gd name="T17" fmla="*/ 542 h 779"/>
              <a:gd name="T18" fmla="*/ 194 w 949"/>
              <a:gd name="T19" fmla="*/ 542 h 779"/>
              <a:gd name="T20" fmla="*/ 180 w 949"/>
              <a:gd name="T21" fmla="*/ 509 h 779"/>
              <a:gd name="T22" fmla="*/ 180 w 949"/>
              <a:gd name="T23" fmla="*/ 509 h 779"/>
              <a:gd name="T24" fmla="*/ 179 w 949"/>
              <a:gd name="T25" fmla="*/ 509 h 779"/>
              <a:gd name="T26" fmla="*/ 179 w 949"/>
              <a:gd name="T27" fmla="*/ 509 h 779"/>
              <a:gd name="T28" fmla="*/ 94 w 949"/>
              <a:gd name="T29" fmla="*/ 423 h 779"/>
              <a:gd name="T30" fmla="*/ 94 w 949"/>
              <a:gd name="T31" fmla="*/ 423 h 779"/>
              <a:gd name="T32" fmla="*/ 62 w 949"/>
              <a:gd name="T33" fmla="*/ 303 h 779"/>
              <a:gd name="T34" fmla="*/ 62 w 949"/>
              <a:gd name="T35" fmla="*/ 303 h 779"/>
              <a:gd name="T36" fmla="*/ 132 w 949"/>
              <a:gd name="T37" fmla="*/ 133 h 779"/>
              <a:gd name="T38" fmla="*/ 132 w 949"/>
              <a:gd name="T39" fmla="*/ 133 h 779"/>
              <a:gd name="T40" fmla="*/ 302 w 949"/>
              <a:gd name="T41" fmla="*/ 62 h 779"/>
              <a:gd name="T42" fmla="*/ 643 w 949"/>
              <a:gd name="T43" fmla="*/ 62 h 779"/>
              <a:gd name="T44" fmla="*/ 643 w 949"/>
              <a:gd name="T45" fmla="*/ 62 h 779"/>
              <a:gd name="T46" fmla="*/ 816 w 949"/>
              <a:gd name="T47" fmla="*/ 134 h 779"/>
              <a:gd name="T48" fmla="*/ 816 w 949"/>
              <a:gd name="T49" fmla="*/ 134 h 779"/>
              <a:gd name="T50" fmla="*/ 886 w 949"/>
              <a:gd name="T51" fmla="*/ 303 h 779"/>
              <a:gd name="T52" fmla="*/ 886 w 949"/>
              <a:gd name="T53" fmla="*/ 303 h 779"/>
              <a:gd name="T54" fmla="*/ 886 w 949"/>
              <a:gd name="T55" fmla="*/ 303 h 779"/>
              <a:gd name="T56" fmla="*/ 815 w 949"/>
              <a:gd name="T57" fmla="*/ 473 h 779"/>
              <a:gd name="T58" fmla="*/ 859 w 949"/>
              <a:gd name="T59" fmla="*/ 91 h 779"/>
              <a:gd name="T60" fmla="*/ 859 w 949"/>
              <a:gd name="T61" fmla="*/ 91 h 779"/>
              <a:gd name="T62" fmla="*/ 643 w 949"/>
              <a:gd name="T63" fmla="*/ 0 h 779"/>
              <a:gd name="T64" fmla="*/ 302 w 949"/>
              <a:gd name="T65" fmla="*/ 0 h 779"/>
              <a:gd name="T66" fmla="*/ 302 w 949"/>
              <a:gd name="T67" fmla="*/ 0 h 779"/>
              <a:gd name="T68" fmla="*/ 89 w 949"/>
              <a:gd name="T69" fmla="*/ 89 h 779"/>
              <a:gd name="T70" fmla="*/ 89 w 949"/>
              <a:gd name="T71" fmla="*/ 89 h 779"/>
              <a:gd name="T72" fmla="*/ 0 w 949"/>
              <a:gd name="T73" fmla="*/ 303 h 779"/>
              <a:gd name="T74" fmla="*/ 0 w 949"/>
              <a:gd name="T75" fmla="*/ 303 h 779"/>
              <a:gd name="T76" fmla="*/ 41 w 949"/>
              <a:gd name="T77" fmla="*/ 454 h 779"/>
              <a:gd name="T78" fmla="*/ 41 w 949"/>
              <a:gd name="T79" fmla="*/ 454 h 779"/>
              <a:gd name="T80" fmla="*/ 130 w 949"/>
              <a:gd name="T81" fmla="*/ 550 h 779"/>
              <a:gd name="T82" fmla="*/ 130 w 949"/>
              <a:gd name="T83" fmla="*/ 550 h 779"/>
              <a:gd name="T84" fmla="*/ 97 w 949"/>
              <a:gd name="T85" fmla="*/ 742 h 779"/>
              <a:gd name="T86" fmla="*/ 97 w 949"/>
              <a:gd name="T87" fmla="*/ 742 h 779"/>
              <a:gd name="T88" fmla="*/ 108 w 949"/>
              <a:gd name="T89" fmla="*/ 771 h 779"/>
              <a:gd name="T90" fmla="*/ 108 w 949"/>
              <a:gd name="T91" fmla="*/ 771 h 779"/>
              <a:gd name="T92" fmla="*/ 127 w 949"/>
              <a:gd name="T93" fmla="*/ 778 h 779"/>
              <a:gd name="T94" fmla="*/ 127 w 949"/>
              <a:gd name="T95" fmla="*/ 778 h 779"/>
              <a:gd name="T96" fmla="*/ 137 w 949"/>
              <a:gd name="T97" fmla="*/ 776 h 779"/>
              <a:gd name="T98" fmla="*/ 137 w 949"/>
              <a:gd name="T99" fmla="*/ 776 h 779"/>
              <a:gd name="T100" fmla="*/ 445 w 949"/>
              <a:gd name="T101" fmla="*/ 649 h 779"/>
              <a:gd name="T102" fmla="*/ 445 w 949"/>
              <a:gd name="T103" fmla="*/ 649 h 779"/>
              <a:gd name="T104" fmla="*/ 645 w 949"/>
              <a:gd name="T105" fmla="*/ 605 h 779"/>
              <a:gd name="T106" fmla="*/ 645 w 949"/>
              <a:gd name="T107" fmla="*/ 605 h 779"/>
              <a:gd name="T108" fmla="*/ 859 w 949"/>
              <a:gd name="T109" fmla="*/ 516 h 779"/>
              <a:gd name="T110" fmla="*/ 859 w 949"/>
              <a:gd name="T111" fmla="*/ 516 h 779"/>
              <a:gd name="T112" fmla="*/ 947 w 949"/>
              <a:gd name="T113" fmla="*/ 304 h 779"/>
              <a:gd name="T114" fmla="*/ 947 w 949"/>
              <a:gd name="T115" fmla="*/ 304 h 779"/>
              <a:gd name="T116" fmla="*/ 859 w 949"/>
              <a:gd name="T117" fmla="*/ 91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9" h="779">
                <a:moveTo>
                  <a:pt x="815" y="473"/>
                </a:moveTo>
                <a:lnTo>
                  <a:pt x="815" y="473"/>
                </a:lnTo>
                <a:cubicBezTo>
                  <a:pt x="770" y="518"/>
                  <a:pt x="709" y="543"/>
                  <a:pt x="645" y="543"/>
                </a:cubicBezTo>
                <a:lnTo>
                  <a:pt x="645" y="543"/>
                </a:lnTo>
                <a:cubicBezTo>
                  <a:pt x="568" y="543"/>
                  <a:pt x="489" y="561"/>
                  <a:pt x="419" y="594"/>
                </a:cubicBezTo>
                <a:lnTo>
                  <a:pt x="419" y="594"/>
                </a:lnTo>
                <a:cubicBezTo>
                  <a:pt x="321" y="640"/>
                  <a:pt x="222" y="679"/>
                  <a:pt x="165" y="700"/>
                </a:cubicBezTo>
                <a:lnTo>
                  <a:pt x="165" y="700"/>
                </a:lnTo>
                <a:cubicBezTo>
                  <a:pt x="171" y="662"/>
                  <a:pt x="181" y="606"/>
                  <a:pt x="194" y="542"/>
                </a:cubicBezTo>
                <a:lnTo>
                  <a:pt x="194" y="542"/>
                </a:lnTo>
                <a:cubicBezTo>
                  <a:pt x="197" y="530"/>
                  <a:pt x="191" y="516"/>
                  <a:pt x="180" y="509"/>
                </a:cubicBezTo>
                <a:lnTo>
                  <a:pt x="180" y="509"/>
                </a:lnTo>
                <a:cubicBezTo>
                  <a:pt x="180" y="509"/>
                  <a:pt x="180" y="509"/>
                  <a:pt x="179" y="509"/>
                </a:cubicBezTo>
                <a:lnTo>
                  <a:pt x="179" y="509"/>
                </a:lnTo>
                <a:cubicBezTo>
                  <a:pt x="145" y="488"/>
                  <a:pt x="114" y="459"/>
                  <a:pt x="94" y="423"/>
                </a:cubicBezTo>
                <a:lnTo>
                  <a:pt x="94" y="423"/>
                </a:lnTo>
                <a:cubicBezTo>
                  <a:pt x="73" y="387"/>
                  <a:pt x="62" y="345"/>
                  <a:pt x="62" y="303"/>
                </a:cubicBezTo>
                <a:lnTo>
                  <a:pt x="62" y="303"/>
                </a:lnTo>
                <a:cubicBezTo>
                  <a:pt x="62" y="239"/>
                  <a:pt x="87" y="178"/>
                  <a:pt x="132" y="133"/>
                </a:cubicBezTo>
                <a:lnTo>
                  <a:pt x="132" y="133"/>
                </a:lnTo>
                <a:cubicBezTo>
                  <a:pt x="178" y="87"/>
                  <a:pt x="238" y="62"/>
                  <a:pt x="302" y="62"/>
                </a:cubicBezTo>
                <a:lnTo>
                  <a:pt x="643" y="62"/>
                </a:lnTo>
                <a:lnTo>
                  <a:pt x="643" y="62"/>
                </a:lnTo>
                <a:cubicBezTo>
                  <a:pt x="708" y="62"/>
                  <a:pt x="770" y="87"/>
                  <a:pt x="816" y="134"/>
                </a:cubicBezTo>
                <a:lnTo>
                  <a:pt x="816" y="134"/>
                </a:lnTo>
                <a:cubicBezTo>
                  <a:pt x="861" y="180"/>
                  <a:pt x="886" y="240"/>
                  <a:pt x="886" y="303"/>
                </a:cubicBezTo>
                <a:lnTo>
                  <a:pt x="886" y="303"/>
                </a:lnTo>
                <a:lnTo>
                  <a:pt x="886" y="303"/>
                </a:lnTo>
                <a:cubicBezTo>
                  <a:pt x="886" y="367"/>
                  <a:pt x="861" y="428"/>
                  <a:pt x="815" y="473"/>
                </a:cubicBezTo>
                <a:close/>
                <a:moveTo>
                  <a:pt x="859" y="91"/>
                </a:moveTo>
                <a:lnTo>
                  <a:pt x="859" y="91"/>
                </a:lnTo>
                <a:cubicBezTo>
                  <a:pt x="801" y="32"/>
                  <a:pt x="725" y="0"/>
                  <a:pt x="643" y="0"/>
                </a:cubicBezTo>
                <a:lnTo>
                  <a:pt x="302" y="0"/>
                </a:lnTo>
                <a:lnTo>
                  <a:pt x="302" y="0"/>
                </a:lnTo>
                <a:cubicBezTo>
                  <a:pt x="222" y="0"/>
                  <a:pt x="146" y="32"/>
                  <a:pt x="89" y="89"/>
                </a:cubicBezTo>
                <a:lnTo>
                  <a:pt x="89" y="89"/>
                </a:lnTo>
                <a:cubicBezTo>
                  <a:pt x="32" y="147"/>
                  <a:pt x="0" y="222"/>
                  <a:pt x="0" y="303"/>
                </a:cubicBezTo>
                <a:lnTo>
                  <a:pt x="0" y="303"/>
                </a:lnTo>
                <a:cubicBezTo>
                  <a:pt x="0" y="356"/>
                  <a:pt x="14" y="408"/>
                  <a:pt x="41" y="454"/>
                </a:cubicBezTo>
                <a:lnTo>
                  <a:pt x="41" y="454"/>
                </a:lnTo>
                <a:cubicBezTo>
                  <a:pt x="63" y="492"/>
                  <a:pt x="94" y="525"/>
                  <a:pt x="130" y="550"/>
                </a:cubicBezTo>
                <a:lnTo>
                  <a:pt x="130" y="550"/>
                </a:lnTo>
                <a:cubicBezTo>
                  <a:pt x="109" y="656"/>
                  <a:pt x="97" y="739"/>
                  <a:pt x="97" y="742"/>
                </a:cubicBezTo>
                <a:lnTo>
                  <a:pt x="97" y="742"/>
                </a:lnTo>
                <a:cubicBezTo>
                  <a:pt x="95" y="753"/>
                  <a:pt x="99" y="764"/>
                  <a:pt x="108" y="771"/>
                </a:cubicBezTo>
                <a:lnTo>
                  <a:pt x="108" y="771"/>
                </a:lnTo>
                <a:cubicBezTo>
                  <a:pt x="113" y="775"/>
                  <a:pt x="120" y="778"/>
                  <a:pt x="127" y="778"/>
                </a:cubicBezTo>
                <a:lnTo>
                  <a:pt x="127" y="778"/>
                </a:lnTo>
                <a:cubicBezTo>
                  <a:pt x="130" y="778"/>
                  <a:pt x="134" y="777"/>
                  <a:pt x="137" y="776"/>
                </a:cubicBezTo>
                <a:lnTo>
                  <a:pt x="137" y="776"/>
                </a:lnTo>
                <a:cubicBezTo>
                  <a:pt x="144" y="774"/>
                  <a:pt x="295" y="719"/>
                  <a:pt x="445" y="649"/>
                </a:cubicBezTo>
                <a:lnTo>
                  <a:pt x="445" y="649"/>
                </a:lnTo>
                <a:cubicBezTo>
                  <a:pt x="508" y="620"/>
                  <a:pt x="577" y="605"/>
                  <a:pt x="645" y="605"/>
                </a:cubicBezTo>
                <a:lnTo>
                  <a:pt x="645" y="605"/>
                </a:lnTo>
                <a:cubicBezTo>
                  <a:pt x="726" y="605"/>
                  <a:pt x="802" y="573"/>
                  <a:pt x="859" y="516"/>
                </a:cubicBezTo>
                <a:lnTo>
                  <a:pt x="859" y="516"/>
                </a:lnTo>
                <a:cubicBezTo>
                  <a:pt x="916" y="459"/>
                  <a:pt x="947" y="383"/>
                  <a:pt x="947" y="304"/>
                </a:cubicBezTo>
                <a:lnTo>
                  <a:pt x="947" y="304"/>
                </a:lnTo>
                <a:cubicBezTo>
                  <a:pt x="948" y="224"/>
                  <a:pt x="917" y="148"/>
                  <a:pt x="859" y="91"/>
                </a:cubicBez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2" name="Freeform 179"/>
          <p:cNvSpPr>
            <a:spLocks noChangeArrowheads="1"/>
          </p:cNvSpPr>
          <p:nvPr/>
        </p:nvSpPr>
        <p:spPr bwMode="auto">
          <a:xfrm>
            <a:off x="9940481" y="1742669"/>
            <a:ext cx="73762" cy="73761"/>
          </a:xfrm>
          <a:custGeom>
            <a:avLst/>
            <a:gdLst>
              <a:gd name="T0" fmla="*/ 63 w 127"/>
              <a:gd name="T1" fmla="*/ 0 h 127"/>
              <a:gd name="T2" fmla="*/ 63 w 127"/>
              <a:gd name="T3" fmla="*/ 0 h 127"/>
              <a:gd name="T4" fmla="*/ 0 w 127"/>
              <a:gd name="T5" fmla="*/ 63 h 127"/>
              <a:gd name="T6" fmla="*/ 0 w 127"/>
              <a:gd name="T7" fmla="*/ 63 h 127"/>
              <a:gd name="T8" fmla="*/ 63 w 127"/>
              <a:gd name="T9" fmla="*/ 126 h 127"/>
              <a:gd name="T10" fmla="*/ 63 w 127"/>
              <a:gd name="T11" fmla="*/ 126 h 127"/>
              <a:gd name="T12" fmla="*/ 126 w 127"/>
              <a:gd name="T13" fmla="*/ 63 h 127"/>
              <a:gd name="T14" fmla="*/ 126 w 127"/>
              <a:gd name="T15" fmla="*/ 63 h 127"/>
              <a:gd name="T16" fmla="*/ 63 w 127"/>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27">
                <a:moveTo>
                  <a:pt x="63" y="0"/>
                </a:moveTo>
                <a:lnTo>
                  <a:pt x="63" y="0"/>
                </a:lnTo>
                <a:cubicBezTo>
                  <a:pt x="28" y="0"/>
                  <a:pt x="0" y="29"/>
                  <a:pt x="0" y="63"/>
                </a:cubicBezTo>
                <a:lnTo>
                  <a:pt x="0" y="63"/>
                </a:lnTo>
                <a:cubicBezTo>
                  <a:pt x="0" y="98"/>
                  <a:pt x="28" y="126"/>
                  <a:pt x="63" y="126"/>
                </a:cubicBezTo>
                <a:lnTo>
                  <a:pt x="63" y="126"/>
                </a:lnTo>
                <a:cubicBezTo>
                  <a:pt x="97" y="126"/>
                  <a:pt x="126" y="98"/>
                  <a:pt x="126" y="63"/>
                </a:cubicBezTo>
                <a:lnTo>
                  <a:pt x="126" y="63"/>
                </a:lnTo>
                <a:cubicBezTo>
                  <a:pt x="126" y="29"/>
                  <a:pt x="97" y="0"/>
                  <a:pt x="63" y="0"/>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3" name="Freeform 180"/>
          <p:cNvSpPr>
            <a:spLocks noChangeArrowheads="1"/>
          </p:cNvSpPr>
          <p:nvPr/>
        </p:nvSpPr>
        <p:spPr bwMode="auto">
          <a:xfrm>
            <a:off x="9795503" y="1742669"/>
            <a:ext cx="73761" cy="73761"/>
          </a:xfrm>
          <a:custGeom>
            <a:avLst/>
            <a:gdLst>
              <a:gd name="T0" fmla="*/ 63 w 126"/>
              <a:gd name="T1" fmla="*/ 0 h 126"/>
              <a:gd name="T2" fmla="*/ 63 w 126"/>
              <a:gd name="T3" fmla="*/ 0 h 126"/>
              <a:gd name="T4" fmla="*/ 0 w 126"/>
              <a:gd name="T5" fmla="*/ 62 h 126"/>
              <a:gd name="T6" fmla="*/ 0 w 126"/>
              <a:gd name="T7" fmla="*/ 62 h 126"/>
              <a:gd name="T8" fmla="*/ 63 w 126"/>
              <a:gd name="T9" fmla="*/ 125 h 126"/>
              <a:gd name="T10" fmla="*/ 63 w 126"/>
              <a:gd name="T11" fmla="*/ 125 h 126"/>
              <a:gd name="T12" fmla="*/ 125 w 126"/>
              <a:gd name="T13" fmla="*/ 62 h 126"/>
              <a:gd name="T14" fmla="*/ 125 w 126"/>
              <a:gd name="T15" fmla="*/ 62 h 126"/>
              <a:gd name="T16" fmla="*/ 63 w 126"/>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6">
                <a:moveTo>
                  <a:pt x="63" y="0"/>
                </a:moveTo>
                <a:lnTo>
                  <a:pt x="63" y="0"/>
                </a:lnTo>
                <a:cubicBezTo>
                  <a:pt x="28" y="0"/>
                  <a:pt x="0" y="28"/>
                  <a:pt x="0" y="62"/>
                </a:cubicBezTo>
                <a:lnTo>
                  <a:pt x="0" y="62"/>
                </a:lnTo>
                <a:cubicBezTo>
                  <a:pt x="0" y="97"/>
                  <a:pt x="28" y="125"/>
                  <a:pt x="63" y="125"/>
                </a:cubicBezTo>
                <a:lnTo>
                  <a:pt x="63" y="125"/>
                </a:lnTo>
                <a:cubicBezTo>
                  <a:pt x="97" y="125"/>
                  <a:pt x="125" y="97"/>
                  <a:pt x="125" y="62"/>
                </a:cubicBezTo>
                <a:lnTo>
                  <a:pt x="125" y="62"/>
                </a:lnTo>
                <a:cubicBezTo>
                  <a:pt x="125" y="28"/>
                  <a:pt x="97" y="0"/>
                  <a:pt x="63" y="0"/>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4" name="Freeform 181"/>
          <p:cNvSpPr>
            <a:spLocks noChangeArrowheads="1"/>
          </p:cNvSpPr>
          <p:nvPr/>
        </p:nvSpPr>
        <p:spPr bwMode="auto">
          <a:xfrm>
            <a:off x="9650523" y="1742669"/>
            <a:ext cx="73762" cy="73761"/>
          </a:xfrm>
          <a:custGeom>
            <a:avLst/>
            <a:gdLst>
              <a:gd name="T0" fmla="*/ 62 w 126"/>
              <a:gd name="T1" fmla="*/ 0 h 127"/>
              <a:gd name="T2" fmla="*/ 62 w 126"/>
              <a:gd name="T3" fmla="*/ 0 h 127"/>
              <a:gd name="T4" fmla="*/ 0 w 126"/>
              <a:gd name="T5" fmla="*/ 63 h 127"/>
              <a:gd name="T6" fmla="*/ 0 w 126"/>
              <a:gd name="T7" fmla="*/ 63 h 127"/>
              <a:gd name="T8" fmla="*/ 62 w 126"/>
              <a:gd name="T9" fmla="*/ 126 h 127"/>
              <a:gd name="T10" fmla="*/ 62 w 126"/>
              <a:gd name="T11" fmla="*/ 126 h 127"/>
              <a:gd name="T12" fmla="*/ 125 w 126"/>
              <a:gd name="T13" fmla="*/ 63 h 127"/>
              <a:gd name="T14" fmla="*/ 125 w 126"/>
              <a:gd name="T15" fmla="*/ 63 h 127"/>
              <a:gd name="T16" fmla="*/ 62 w 126"/>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7">
                <a:moveTo>
                  <a:pt x="62" y="0"/>
                </a:moveTo>
                <a:lnTo>
                  <a:pt x="62" y="0"/>
                </a:lnTo>
                <a:cubicBezTo>
                  <a:pt x="28" y="0"/>
                  <a:pt x="0" y="29"/>
                  <a:pt x="0" y="63"/>
                </a:cubicBezTo>
                <a:lnTo>
                  <a:pt x="0" y="63"/>
                </a:lnTo>
                <a:cubicBezTo>
                  <a:pt x="0" y="98"/>
                  <a:pt x="28" y="126"/>
                  <a:pt x="62" y="126"/>
                </a:cubicBezTo>
                <a:lnTo>
                  <a:pt x="62" y="126"/>
                </a:lnTo>
                <a:cubicBezTo>
                  <a:pt x="97" y="126"/>
                  <a:pt x="125" y="98"/>
                  <a:pt x="125" y="63"/>
                </a:cubicBezTo>
                <a:lnTo>
                  <a:pt x="125" y="63"/>
                </a:lnTo>
                <a:cubicBezTo>
                  <a:pt x="125" y="29"/>
                  <a:pt x="97" y="0"/>
                  <a:pt x="62" y="0"/>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5" name="Freeform 182"/>
          <p:cNvSpPr>
            <a:spLocks noChangeArrowheads="1"/>
          </p:cNvSpPr>
          <p:nvPr/>
        </p:nvSpPr>
        <p:spPr bwMode="auto">
          <a:xfrm>
            <a:off x="9431783" y="3571436"/>
            <a:ext cx="674025" cy="419676"/>
          </a:xfrm>
          <a:custGeom>
            <a:avLst/>
            <a:gdLst>
              <a:gd name="T0" fmla="*/ 71 w 1169"/>
              <a:gd name="T1" fmla="*/ 363 h 726"/>
              <a:gd name="T2" fmla="*/ 71 w 1169"/>
              <a:gd name="T3" fmla="*/ 363 h 726"/>
              <a:gd name="T4" fmla="*/ 585 w 1169"/>
              <a:gd name="T5" fmla="*/ 664 h 726"/>
              <a:gd name="T6" fmla="*/ 585 w 1169"/>
              <a:gd name="T7" fmla="*/ 664 h 726"/>
              <a:gd name="T8" fmla="*/ 590 w 1169"/>
              <a:gd name="T9" fmla="*/ 664 h 726"/>
              <a:gd name="T10" fmla="*/ 590 w 1169"/>
              <a:gd name="T11" fmla="*/ 664 h 726"/>
              <a:gd name="T12" fmla="*/ 937 w 1169"/>
              <a:gd name="T13" fmla="*/ 529 h 726"/>
              <a:gd name="T14" fmla="*/ 937 w 1169"/>
              <a:gd name="T15" fmla="*/ 529 h 726"/>
              <a:gd name="T16" fmla="*/ 1097 w 1169"/>
              <a:gd name="T17" fmla="*/ 364 h 726"/>
              <a:gd name="T18" fmla="*/ 1097 w 1169"/>
              <a:gd name="T19" fmla="*/ 364 h 726"/>
              <a:gd name="T20" fmla="*/ 584 w 1169"/>
              <a:gd name="T21" fmla="*/ 63 h 726"/>
              <a:gd name="T22" fmla="*/ 584 w 1169"/>
              <a:gd name="T23" fmla="*/ 63 h 726"/>
              <a:gd name="T24" fmla="*/ 578 w 1169"/>
              <a:gd name="T25" fmla="*/ 63 h 726"/>
              <a:gd name="T26" fmla="*/ 578 w 1169"/>
              <a:gd name="T27" fmla="*/ 63 h 726"/>
              <a:gd name="T28" fmla="*/ 231 w 1169"/>
              <a:gd name="T29" fmla="*/ 197 h 726"/>
              <a:gd name="T30" fmla="*/ 231 w 1169"/>
              <a:gd name="T31" fmla="*/ 197 h 726"/>
              <a:gd name="T32" fmla="*/ 71 w 1169"/>
              <a:gd name="T33" fmla="*/ 363 h 726"/>
              <a:gd name="T34" fmla="*/ 585 w 1169"/>
              <a:gd name="T35" fmla="*/ 725 h 726"/>
              <a:gd name="T36" fmla="*/ 585 w 1169"/>
              <a:gd name="T37" fmla="*/ 725 h 726"/>
              <a:gd name="T38" fmla="*/ 196 w 1169"/>
              <a:gd name="T39" fmla="*/ 580 h 726"/>
              <a:gd name="T40" fmla="*/ 196 w 1169"/>
              <a:gd name="T41" fmla="*/ 580 h 726"/>
              <a:gd name="T42" fmla="*/ 12 w 1169"/>
              <a:gd name="T43" fmla="*/ 386 h 726"/>
              <a:gd name="T44" fmla="*/ 12 w 1169"/>
              <a:gd name="T45" fmla="*/ 386 h 726"/>
              <a:gd name="T46" fmla="*/ 5 w 1169"/>
              <a:gd name="T47" fmla="*/ 378 h 726"/>
              <a:gd name="T48" fmla="*/ 5 w 1169"/>
              <a:gd name="T49" fmla="*/ 378 h 726"/>
              <a:gd name="T50" fmla="*/ 8 w 1169"/>
              <a:gd name="T51" fmla="*/ 345 h 726"/>
              <a:gd name="T52" fmla="*/ 8 w 1169"/>
              <a:gd name="T53" fmla="*/ 345 h 726"/>
              <a:gd name="T54" fmla="*/ 192 w 1169"/>
              <a:gd name="T55" fmla="*/ 150 h 726"/>
              <a:gd name="T56" fmla="*/ 192 w 1169"/>
              <a:gd name="T57" fmla="*/ 150 h 726"/>
              <a:gd name="T58" fmla="*/ 577 w 1169"/>
              <a:gd name="T59" fmla="*/ 2 h 726"/>
              <a:gd name="T60" fmla="*/ 577 w 1169"/>
              <a:gd name="T61" fmla="*/ 2 h 726"/>
              <a:gd name="T62" fmla="*/ 972 w 1169"/>
              <a:gd name="T63" fmla="*/ 147 h 726"/>
              <a:gd name="T64" fmla="*/ 972 w 1169"/>
              <a:gd name="T65" fmla="*/ 147 h 726"/>
              <a:gd name="T66" fmla="*/ 1156 w 1169"/>
              <a:gd name="T67" fmla="*/ 342 h 726"/>
              <a:gd name="T68" fmla="*/ 1156 w 1169"/>
              <a:gd name="T69" fmla="*/ 342 h 726"/>
              <a:gd name="T70" fmla="*/ 1162 w 1169"/>
              <a:gd name="T71" fmla="*/ 350 h 726"/>
              <a:gd name="T72" fmla="*/ 1162 w 1169"/>
              <a:gd name="T73" fmla="*/ 350 h 726"/>
              <a:gd name="T74" fmla="*/ 1160 w 1169"/>
              <a:gd name="T75" fmla="*/ 382 h 726"/>
              <a:gd name="T76" fmla="*/ 1160 w 1169"/>
              <a:gd name="T77" fmla="*/ 382 h 726"/>
              <a:gd name="T78" fmla="*/ 975 w 1169"/>
              <a:gd name="T79" fmla="*/ 578 h 726"/>
              <a:gd name="T80" fmla="*/ 975 w 1169"/>
              <a:gd name="T81" fmla="*/ 578 h 726"/>
              <a:gd name="T82" fmla="*/ 591 w 1169"/>
              <a:gd name="T83" fmla="*/ 725 h 726"/>
              <a:gd name="T84" fmla="*/ 591 w 1169"/>
              <a:gd name="T85" fmla="*/ 725 h 726"/>
              <a:gd name="T86" fmla="*/ 585 w 1169"/>
              <a:gd name="T87" fmla="*/ 72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9" h="726">
                <a:moveTo>
                  <a:pt x="71" y="363"/>
                </a:moveTo>
                <a:lnTo>
                  <a:pt x="71" y="363"/>
                </a:lnTo>
                <a:cubicBezTo>
                  <a:pt x="149" y="466"/>
                  <a:pt x="331" y="664"/>
                  <a:pt x="585" y="664"/>
                </a:cubicBezTo>
                <a:lnTo>
                  <a:pt x="585" y="664"/>
                </a:lnTo>
                <a:cubicBezTo>
                  <a:pt x="587" y="664"/>
                  <a:pt x="588" y="664"/>
                  <a:pt x="590" y="664"/>
                </a:cubicBezTo>
                <a:lnTo>
                  <a:pt x="590" y="664"/>
                </a:lnTo>
                <a:cubicBezTo>
                  <a:pt x="710" y="662"/>
                  <a:pt x="827" y="617"/>
                  <a:pt x="937" y="529"/>
                </a:cubicBezTo>
                <a:lnTo>
                  <a:pt x="937" y="529"/>
                </a:lnTo>
                <a:cubicBezTo>
                  <a:pt x="994" y="484"/>
                  <a:pt x="1049" y="427"/>
                  <a:pt x="1097" y="364"/>
                </a:cubicBezTo>
                <a:lnTo>
                  <a:pt x="1097" y="364"/>
                </a:lnTo>
                <a:cubicBezTo>
                  <a:pt x="1019" y="261"/>
                  <a:pt x="837" y="63"/>
                  <a:pt x="584" y="63"/>
                </a:cubicBezTo>
                <a:lnTo>
                  <a:pt x="584" y="63"/>
                </a:lnTo>
                <a:cubicBezTo>
                  <a:pt x="582" y="63"/>
                  <a:pt x="580" y="63"/>
                  <a:pt x="578" y="63"/>
                </a:cubicBezTo>
                <a:lnTo>
                  <a:pt x="578" y="63"/>
                </a:lnTo>
                <a:cubicBezTo>
                  <a:pt x="458" y="65"/>
                  <a:pt x="341" y="110"/>
                  <a:pt x="231" y="197"/>
                </a:cubicBezTo>
                <a:lnTo>
                  <a:pt x="231" y="197"/>
                </a:lnTo>
                <a:cubicBezTo>
                  <a:pt x="174" y="243"/>
                  <a:pt x="118" y="300"/>
                  <a:pt x="71" y="363"/>
                </a:cubicBezTo>
                <a:close/>
                <a:moveTo>
                  <a:pt x="585" y="725"/>
                </a:moveTo>
                <a:lnTo>
                  <a:pt x="585" y="725"/>
                </a:lnTo>
                <a:cubicBezTo>
                  <a:pt x="449" y="725"/>
                  <a:pt x="319" y="676"/>
                  <a:pt x="196" y="580"/>
                </a:cubicBezTo>
                <a:lnTo>
                  <a:pt x="196" y="580"/>
                </a:lnTo>
                <a:cubicBezTo>
                  <a:pt x="129" y="527"/>
                  <a:pt x="65" y="460"/>
                  <a:pt x="12" y="386"/>
                </a:cubicBezTo>
                <a:lnTo>
                  <a:pt x="12" y="386"/>
                </a:lnTo>
                <a:cubicBezTo>
                  <a:pt x="9" y="383"/>
                  <a:pt x="7" y="381"/>
                  <a:pt x="5" y="378"/>
                </a:cubicBezTo>
                <a:lnTo>
                  <a:pt x="5" y="378"/>
                </a:lnTo>
                <a:cubicBezTo>
                  <a:pt x="0" y="367"/>
                  <a:pt x="1" y="355"/>
                  <a:pt x="8" y="345"/>
                </a:cubicBezTo>
                <a:lnTo>
                  <a:pt x="8" y="345"/>
                </a:lnTo>
                <a:cubicBezTo>
                  <a:pt x="62" y="271"/>
                  <a:pt x="125" y="203"/>
                  <a:pt x="192" y="150"/>
                </a:cubicBezTo>
                <a:lnTo>
                  <a:pt x="192" y="150"/>
                </a:lnTo>
                <a:cubicBezTo>
                  <a:pt x="314" y="54"/>
                  <a:pt x="443" y="4"/>
                  <a:pt x="577" y="2"/>
                </a:cubicBezTo>
                <a:lnTo>
                  <a:pt x="577" y="2"/>
                </a:lnTo>
                <a:cubicBezTo>
                  <a:pt x="714" y="0"/>
                  <a:pt x="847" y="49"/>
                  <a:pt x="972" y="147"/>
                </a:cubicBezTo>
                <a:lnTo>
                  <a:pt x="972" y="147"/>
                </a:lnTo>
                <a:cubicBezTo>
                  <a:pt x="1039" y="200"/>
                  <a:pt x="1103" y="267"/>
                  <a:pt x="1156" y="342"/>
                </a:cubicBezTo>
                <a:lnTo>
                  <a:pt x="1156" y="342"/>
                </a:lnTo>
                <a:cubicBezTo>
                  <a:pt x="1159" y="344"/>
                  <a:pt x="1161" y="347"/>
                  <a:pt x="1162" y="350"/>
                </a:cubicBezTo>
                <a:lnTo>
                  <a:pt x="1162" y="350"/>
                </a:lnTo>
                <a:cubicBezTo>
                  <a:pt x="1168" y="360"/>
                  <a:pt x="1167" y="372"/>
                  <a:pt x="1160" y="382"/>
                </a:cubicBezTo>
                <a:lnTo>
                  <a:pt x="1160" y="382"/>
                </a:lnTo>
                <a:cubicBezTo>
                  <a:pt x="1107" y="456"/>
                  <a:pt x="1043" y="524"/>
                  <a:pt x="975" y="578"/>
                </a:cubicBezTo>
                <a:lnTo>
                  <a:pt x="975" y="578"/>
                </a:lnTo>
                <a:cubicBezTo>
                  <a:pt x="854" y="674"/>
                  <a:pt x="725" y="723"/>
                  <a:pt x="591" y="725"/>
                </a:cubicBezTo>
                <a:lnTo>
                  <a:pt x="591" y="725"/>
                </a:lnTo>
                <a:cubicBezTo>
                  <a:pt x="588" y="725"/>
                  <a:pt x="587" y="725"/>
                  <a:pt x="585" y="725"/>
                </a:cubicBez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6" name="Freeform 183"/>
          <p:cNvSpPr>
            <a:spLocks noChangeArrowheads="1"/>
          </p:cNvSpPr>
          <p:nvPr/>
        </p:nvSpPr>
        <p:spPr bwMode="auto">
          <a:xfrm>
            <a:off x="9630175" y="3642653"/>
            <a:ext cx="277241" cy="277241"/>
          </a:xfrm>
          <a:custGeom>
            <a:avLst/>
            <a:gdLst>
              <a:gd name="T0" fmla="*/ 240 w 480"/>
              <a:gd name="T1" fmla="*/ 61 h 480"/>
              <a:gd name="T2" fmla="*/ 240 w 480"/>
              <a:gd name="T3" fmla="*/ 61 h 480"/>
              <a:gd name="T4" fmla="*/ 61 w 480"/>
              <a:gd name="T5" fmla="*/ 240 h 480"/>
              <a:gd name="T6" fmla="*/ 61 w 480"/>
              <a:gd name="T7" fmla="*/ 240 h 480"/>
              <a:gd name="T8" fmla="*/ 240 w 480"/>
              <a:gd name="T9" fmla="*/ 418 h 480"/>
              <a:gd name="T10" fmla="*/ 240 w 480"/>
              <a:gd name="T11" fmla="*/ 418 h 480"/>
              <a:gd name="T12" fmla="*/ 418 w 480"/>
              <a:gd name="T13" fmla="*/ 240 h 480"/>
              <a:gd name="T14" fmla="*/ 418 w 480"/>
              <a:gd name="T15" fmla="*/ 240 h 480"/>
              <a:gd name="T16" fmla="*/ 240 w 480"/>
              <a:gd name="T17" fmla="*/ 61 h 480"/>
              <a:gd name="T18" fmla="*/ 240 w 480"/>
              <a:gd name="T19" fmla="*/ 479 h 480"/>
              <a:gd name="T20" fmla="*/ 240 w 480"/>
              <a:gd name="T21" fmla="*/ 479 h 480"/>
              <a:gd name="T22" fmla="*/ 0 w 480"/>
              <a:gd name="T23" fmla="*/ 240 h 480"/>
              <a:gd name="T24" fmla="*/ 0 w 480"/>
              <a:gd name="T25" fmla="*/ 240 h 480"/>
              <a:gd name="T26" fmla="*/ 240 w 480"/>
              <a:gd name="T27" fmla="*/ 0 h 480"/>
              <a:gd name="T28" fmla="*/ 240 w 480"/>
              <a:gd name="T29" fmla="*/ 0 h 480"/>
              <a:gd name="T30" fmla="*/ 479 w 480"/>
              <a:gd name="T31" fmla="*/ 240 h 480"/>
              <a:gd name="T32" fmla="*/ 479 w 480"/>
              <a:gd name="T33" fmla="*/ 240 h 480"/>
              <a:gd name="T34" fmla="*/ 240 w 480"/>
              <a:gd name="T35" fmla="*/ 47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0" h="480">
                <a:moveTo>
                  <a:pt x="240" y="61"/>
                </a:moveTo>
                <a:lnTo>
                  <a:pt x="240" y="61"/>
                </a:lnTo>
                <a:cubicBezTo>
                  <a:pt x="141" y="61"/>
                  <a:pt x="61" y="141"/>
                  <a:pt x="61" y="240"/>
                </a:cubicBezTo>
                <a:lnTo>
                  <a:pt x="61" y="240"/>
                </a:lnTo>
                <a:cubicBezTo>
                  <a:pt x="61" y="338"/>
                  <a:pt x="141" y="418"/>
                  <a:pt x="240" y="418"/>
                </a:cubicBezTo>
                <a:lnTo>
                  <a:pt x="240" y="418"/>
                </a:lnTo>
                <a:cubicBezTo>
                  <a:pt x="338" y="418"/>
                  <a:pt x="418" y="338"/>
                  <a:pt x="418" y="240"/>
                </a:cubicBezTo>
                <a:lnTo>
                  <a:pt x="418" y="240"/>
                </a:lnTo>
                <a:cubicBezTo>
                  <a:pt x="418" y="141"/>
                  <a:pt x="338" y="61"/>
                  <a:pt x="240" y="61"/>
                </a:cubicBezTo>
                <a:close/>
                <a:moveTo>
                  <a:pt x="240" y="479"/>
                </a:moveTo>
                <a:lnTo>
                  <a:pt x="240" y="479"/>
                </a:lnTo>
                <a:cubicBezTo>
                  <a:pt x="107" y="479"/>
                  <a:pt x="0" y="372"/>
                  <a:pt x="0" y="240"/>
                </a:cubicBezTo>
                <a:lnTo>
                  <a:pt x="0" y="240"/>
                </a:lnTo>
                <a:cubicBezTo>
                  <a:pt x="0" y="108"/>
                  <a:pt x="107" y="0"/>
                  <a:pt x="240" y="0"/>
                </a:cubicBezTo>
                <a:lnTo>
                  <a:pt x="240" y="0"/>
                </a:lnTo>
                <a:cubicBezTo>
                  <a:pt x="372" y="0"/>
                  <a:pt x="479" y="108"/>
                  <a:pt x="479" y="240"/>
                </a:cubicBezTo>
                <a:lnTo>
                  <a:pt x="479" y="240"/>
                </a:lnTo>
                <a:cubicBezTo>
                  <a:pt x="479" y="372"/>
                  <a:pt x="372" y="479"/>
                  <a:pt x="240" y="479"/>
                </a:cubicBez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7" name="Freeform 184"/>
          <p:cNvSpPr>
            <a:spLocks noChangeArrowheads="1"/>
          </p:cNvSpPr>
          <p:nvPr/>
        </p:nvSpPr>
        <p:spPr bwMode="auto">
          <a:xfrm>
            <a:off x="6544926" y="3540914"/>
            <a:ext cx="35609" cy="76305"/>
          </a:xfrm>
          <a:custGeom>
            <a:avLst/>
            <a:gdLst>
              <a:gd name="T0" fmla="*/ 31 w 62"/>
              <a:gd name="T1" fmla="*/ 132 h 133"/>
              <a:gd name="T2" fmla="*/ 31 w 62"/>
              <a:gd name="T3" fmla="*/ 132 h 133"/>
              <a:gd name="T4" fmla="*/ 61 w 62"/>
              <a:gd name="T5" fmla="*/ 102 h 133"/>
              <a:gd name="T6" fmla="*/ 61 w 62"/>
              <a:gd name="T7" fmla="*/ 30 h 133"/>
              <a:gd name="T8" fmla="*/ 61 w 62"/>
              <a:gd name="T9" fmla="*/ 30 h 133"/>
              <a:gd name="T10" fmla="*/ 31 w 62"/>
              <a:gd name="T11" fmla="*/ 0 h 133"/>
              <a:gd name="T12" fmla="*/ 31 w 62"/>
              <a:gd name="T13" fmla="*/ 0 h 133"/>
              <a:gd name="T14" fmla="*/ 0 w 62"/>
              <a:gd name="T15" fmla="*/ 30 h 133"/>
              <a:gd name="T16" fmla="*/ 0 w 62"/>
              <a:gd name="T17" fmla="*/ 102 h 133"/>
              <a:gd name="T18" fmla="*/ 0 w 62"/>
              <a:gd name="T19" fmla="*/ 102 h 133"/>
              <a:gd name="T20" fmla="*/ 31 w 62"/>
              <a:gd name="T21" fmla="*/ 1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33">
                <a:moveTo>
                  <a:pt x="31" y="132"/>
                </a:moveTo>
                <a:lnTo>
                  <a:pt x="31" y="132"/>
                </a:lnTo>
                <a:cubicBezTo>
                  <a:pt x="48" y="132"/>
                  <a:pt x="61" y="118"/>
                  <a:pt x="61" y="102"/>
                </a:cubicBezTo>
                <a:lnTo>
                  <a:pt x="61" y="30"/>
                </a:lnTo>
                <a:lnTo>
                  <a:pt x="61" y="30"/>
                </a:lnTo>
                <a:cubicBezTo>
                  <a:pt x="61" y="13"/>
                  <a:pt x="48" y="0"/>
                  <a:pt x="31" y="0"/>
                </a:cubicBezTo>
                <a:lnTo>
                  <a:pt x="31" y="0"/>
                </a:lnTo>
                <a:cubicBezTo>
                  <a:pt x="14" y="0"/>
                  <a:pt x="0" y="13"/>
                  <a:pt x="0" y="30"/>
                </a:cubicBezTo>
                <a:lnTo>
                  <a:pt x="0" y="102"/>
                </a:lnTo>
                <a:lnTo>
                  <a:pt x="0" y="102"/>
                </a:lnTo>
                <a:cubicBezTo>
                  <a:pt x="0" y="118"/>
                  <a:pt x="14" y="132"/>
                  <a:pt x="31" y="132"/>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8" name="Freeform 185"/>
          <p:cNvSpPr>
            <a:spLocks noChangeArrowheads="1"/>
          </p:cNvSpPr>
          <p:nvPr/>
        </p:nvSpPr>
        <p:spPr bwMode="auto">
          <a:xfrm>
            <a:off x="6633948" y="3586696"/>
            <a:ext cx="68675" cy="66131"/>
          </a:xfrm>
          <a:custGeom>
            <a:avLst/>
            <a:gdLst>
              <a:gd name="T0" fmla="*/ 34 w 119"/>
              <a:gd name="T1" fmla="*/ 115 h 116"/>
              <a:gd name="T2" fmla="*/ 34 w 119"/>
              <a:gd name="T3" fmla="*/ 115 h 116"/>
              <a:gd name="T4" fmla="*/ 55 w 119"/>
              <a:gd name="T5" fmla="*/ 106 h 116"/>
              <a:gd name="T6" fmla="*/ 106 w 119"/>
              <a:gd name="T7" fmla="*/ 56 h 116"/>
              <a:gd name="T8" fmla="*/ 106 w 119"/>
              <a:gd name="T9" fmla="*/ 56 h 116"/>
              <a:gd name="T10" fmla="*/ 106 w 119"/>
              <a:gd name="T11" fmla="*/ 12 h 116"/>
              <a:gd name="T12" fmla="*/ 106 w 119"/>
              <a:gd name="T13" fmla="*/ 12 h 116"/>
              <a:gd name="T14" fmla="*/ 63 w 119"/>
              <a:gd name="T15" fmla="*/ 12 h 116"/>
              <a:gd name="T16" fmla="*/ 12 w 119"/>
              <a:gd name="T17" fmla="*/ 62 h 116"/>
              <a:gd name="T18" fmla="*/ 12 w 119"/>
              <a:gd name="T19" fmla="*/ 62 h 116"/>
              <a:gd name="T20" fmla="*/ 12 w 119"/>
              <a:gd name="T21" fmla="*/ 106 h 116"/>
              <a:gd name="T22" fmla="*/ 12 w 119"/>
              <a:gd name="T23" fmla="*/ 106 h 116"/>
              <a:gd name="T24" fmla="*/ 34 w 119"/>
              <a:gd name="T25"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6">
                <a:moveTo>
                  <a:pt x="34" y="115"/>
                </a:moveTo>
                <a:lnTo>
                  <a:pt x="34" y="115"/>
                </a:lnTo>
                <a:cubicBezTo>
                  <a:pt x="42" y="115"/>
                  <a:pt x="49" y="112"/>
                  <a:pt x="55" y="106"/>
                </a:cubicBezTo>
                <a:lnTo>
                  <a:pt x="106" y="56"/>
                </a:lnTo>
                <a:lnTo>
                  <a:pt x="106" y="56"/>
                </a:lnTo>
                <a:cubicBezTo>
                  <a:pt x="118" y="44"/>
                  <a:pt x="118" y="24"/>
                  <a:pt x="106" y="12"/>
                </a:cubicBezTo>
                <a:lnTo>
                  <a:pt x="106" y="12"/>
                </a:lnTo>
                <a:cubicBezTo>
                  <a:pt x="94" y="0"/>
                  <a:pt x="74" y="0"/>
                  <a:pt x="63" y="12"/>
                </a:cubicBezTo>
                <a:lnTo>
                  <a:pt x="12" y="62"/>
                </a:lnTo>
                <a:lnTo>
                  <a:pt x="12" y="62"/>
                </a:lnTo>
                <a:cubicBezTo>
                  <a:pt x="0" y="75"/>
                  <a:pt x="0" y="95"/>
                  <a:pt x="12" y="106"/>
                </a:cubicBezTo>
                <a:lnTo>
                  <a:pt x="12" y="106"/>
                </a:lnTo>
                <a:cubicBezTo>
                  <a:pt x="18" y="112"/>
                  <a:pt x="26" y="115"/>
                  <a:pt x="34" y="115"/>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19" name="Freeform 186"/>
          <p:cNvSpPr>
            <a:spLocks noChangeArrowheads="1"/>
          </p:cNvSpPr>
          <p:nvPr/>
        </p:nvSpPr>
        <p:spPr bwMode="auto">
          <a:xfrm>
            <a:off x="6377056" y="3706241"/>
            <a:ext cx="76305" cy="35609"/>
          </a:xfrm>
          <a:custGeom>
            <a:avLst/>
            <a:gdLst>
              <a:gd name="T0" fmla="*/ 30 w 133"/>
              <a:gd name="T1" fmla="*/ 62 h 63"/>
              <a:gd name="T2" fmla="*/ 102 w 133"/>
              <a:gd name="T3" fmla="*/ 62 h 63"/>
              <a:gd name="T4" fmla="*/ 102 w 133"/>
              <a:gd name="T5" fmla="*/ 62 h 63"/>
              <a:gd name="T6" fmla="*/ 132 w 133"/>
              <a:gd name="T7" fmla="*/ 31 h 63"/>
              <a:gd name="T8" fmla="*/ 132 w 133"/>
              <a:gd name="T9" fmla="*/ 31 h 63"/>
              <a:gd name="T10" fmla="*/ 102 w 133"/>
              <a:gd name="T11" fmla="*/ 0 h 63"/>
              <a:gd name="T12" fmla="*/ 30 w 133"/>
              <a:gd name="T13" fmla="*/ 0 h 63"/>
              <a:gd name="T14" fmla="*/ 30 w 133"/>
              <a:gd name="T15" fmla="*/ 0 h 63"/>
              <a:gd name="T16" fmla="*/ 0 w 133"/>
              <a:gd name="T17" fmla="*/ 31 h 63"/>
              <a:gd name="T18" fmla="*/ 0 w 133"/>
              <a:gd name="T19" fmla="*/ 31 h 63"/>
              <a:gd name="T20" fmla="*/ 30 w 133"/>
              <a:gd name="T21"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63">
                <a:moveTo>
                  <a:pt x="30" y="62"/>
                </a:moveTo>
                <a:lnTo>
                  <a:pt x="102" y="62"/>
                </a:lnTo>
                <a:lnTo>
                  <a:pt x="102" y="62"/>
                </a:lnTo>
                <a:cubicBezTo>
                  <a:pt x="118" y="62"/>
                  <a:pt x="132" y="48"/>
                  <a:pt x="132" y="31"/>
                </a:cubicBezTo>
                <a:lnTo>
                  <a:pt x="132" y="31"/>
                </a:lnTo>
                <a:cubicBezTo>
                  <a:pt x="132" y="14"/>
                  <a:pt x="118" y="0"/>
                  <a:pt x="102" y="0"/>
                </a:cubicBezTo>
                <a:lnTo>
                  <a:pt x="30" y="0"/>
                </a:lnTo>
                <a:lnTo>
                  <a:pt x="30" y="0"/>
                </a:lnTo>
                <a:cubicBezTo>
                  <a:pt x="13" y="0"/>
                  <a:pt x="0" y="14"/>
                  <a:pt x="0" y="31"/>
                </a:cubicBezTo>
                <a:lnTo>
                  <a:pt x="0" y="31"/>
                </a:lnTo>
                <a:cubicBezTo>
                  <a:pt x="0" y="48"/>
                  <a:pt x="13" y="62"/>
                  <a:pt x="30" y="62"/>
                </a:cubicBez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20" name="Freeform 187"/>
          <p:cNvSpPr>
            <a:spLocks noChangeArrowheads="1"/>
          </p:cNvSpPr>
          <p:nvPr/>
        </p:nvSpPr>
        <p:spPr bwMode="auto">
          <a:xfrm>
            <a:off x="6425382" y="3586696"/>
            <a:ext cx="68675" cy="66131"/>
          </a:xfrm>
          <a:custGeom>
            <a:avLst/>
            <a:gdLst>
              <a:gd name="T0" fmla="*/ 63 w 120"/>
              <a:gd name="T1" fmla="*/ 106 h 115"/>
              <a:gd name="T2" fmla="*/ 63 w 120"/>
              <a:gd name="T3" fmla="*/ 106 h 115"/>
              <a:gd name="T4" fmla="*/ 85 w 120"/>
              <a:gd name="T5" fmla="*/ 114 h 115"/>
              <a:gd name="T6" fmla="*/ 85 w 120"/>
              <a:gd name="T7" fmla="*/ 114 h 115"/>
              <a:gd name="T8" fmla="*/ 106 w 120"/>
              <a:gd name="T9" fmla="*/ 106 h 115"/>
              <a:gd name="T10" fmla="*/ 106 w 120"/>
              <a:gd name="T11" fmla="*/ 106 h 115"/>
              <a:gd name="T12" fmla="*/ 106 w 120"/>
              <a:gd name="T13" fmla="*/ 62 h 115"/>
              <a:gd name="T14" fmla="*/ 56 w 120"/>
              <a:gd name="T15" fmla="*/ 12 h 115"/>
              <a:gd name="T16" fmla="*/ 56 w 120"/>
              <a:gd name="T17" fmla="*/ 12 h 115"/>
              <a:gd name="T18" fmla="*/ 13 w 120"/>
              <a:gd name="T19" fmla="*/ 12 h 115"/>
              <a:gd name="T20" fmla="*/ 13 w 120"/>
              <a:gd name="T21" fmla="*/ 12 h 115"/>
              <a:gd name="T22" fmla="*/ 13 w 120"/>
              <a:gd name="T23" fmla="*/ 55 h 115"/>
              <a:gd name="T24" fmla="*/ 63 w 120"/>
              <a:gd name="T25" fmla="*/ 10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15">
                <a:moveTo>
                  <a:pt x="63" y="106"/>
                </a:moveTo>
                <a:lnTo>
                  <a:pt x="63" y="106"/>
                </a:lnTo>
                <a:cubicBezTo>
                  <a:pt x="69" y="112"/>
                  <a:pt x="77" y="114"/>
                  <a:pt x="85" y="114"/>
                </a:cubicBezTo>
                <a:lnTo>
                  <a:pt x="85" y="114"/>
                </a:lnTo>
                <a:cubicBezTo>
                  <a:pt x="93" y="114"/>
                  <a:pt x="101" y="112"/>
                  <a:pt x="106" y="106"/>
                </a:cubicBezTo>
                <a:lnTo>
                  <a:pt x="106" y="106"/>
                </a:lnTo>
                <a:cubicBezTo>
                  <a:pt x="119" y="94"/>
                  <a:pt x="119" y="74"/>
                  <a:pt x="106" y="62"/>
                </a:cubicBezTo>
                <a:lnTo>
                  <a:pt x="56" y="12"/>
                </a:lnTo>
                <a:lnTo>
                  <a:pt x="56" y="12"/>
                </a:lnTo>
                <a:cubicBezTo>
                  <a:pt x="44" y="0"/>
                  <a:pt x="25" y="0"/>
                  <a:pt x="13" y="12"/>
                </a:cubicBezTo>
                <a:lnTo>
                  <a:pt x="13" y="12"/>
                </a:lnTo>
                <a:cubicBezTo>
                  <a:pt x="0" y="24"/>
                  <a:pt x="0" y="44"/>
                  <a:pt x="13" y="55"/>
                </a:cubicBezTo>
                <a:lnTo>
                  <a:pt x="63" y="106"/>
                </a:lnTo>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321" name="Freeform 188"/>
          <p:cNvSpPr>
            <a:spLocks noChangeArrowheads="1"/>
          </p:cNvSpPr>
          <p:nvPr/>
        </p:nvSpPr>
        <p:spPr bwMode="auto">
          <a:xfrm>
            <a:off x="6305839" y="3645197"/>
            <a:ext cx="615524" cy="376436"/>
          </a:xfrm>
          <a:custGeom>
            <a:avLst/>
            <a:gdLst>
              <a:gd name="T0" fmla="*/ 940 w 1067"/>
              <a:gd name="T1" fmla="*/ 521 h 654"/>
              <a:gd name="T2" fmla="*/ 254 w 1067"/>
              <a:gd name="T3" fmla="*/ 591 h 654"/>
              <a:gd name="T4" fmla="*/ 91 w 1067"/>
              <a:gd name="T5" fmla="*/ 510 h 654"/>
              <a:gd name="T6" fmla="*/ 92 w 1067"/>
              <a:gd name="T7" fmla="*/ 361 h 654"/>
              <a:gd name="T8" fmla="*/ 163 w 1067"/>
              <a:gd name="T9" fmla="*/ 296 h 654"/>
              <a:gd name="T10" fmla="*/ 288 w 1067"/>
              <a:gd name="T11" fmla="*/ 269 h 654"/>
              <a:gd name="T12" fmla="*/ 291 w 1067"/>
              <a:gd name="T13" fmla="*/ 269 h 654"/>
              <a:gd name="T14" fmla="*/ 365 w 1067"/>
              <a:gd name="T15" fmla="*/ 284 h 654"/>
              <a:gd name="T16" fmla="*/ 393 w 1067"/>
              <a:gd name="T17" fmla="*/ 283 h 654"/>
              <a:gd name="T18" fmla="*/ 408 w 1067"/>
              <a:gd name="T19" fmla="*/ 260 h 654"/>
              <a:gd name="T20" fmla="*/ 591 w 1067"/>
              <a:gd name="T21" fmla="*/ 96 h 654"/>
              <a:gd name="T22" fmla="*/ 742 w 1067"/>
              <a:gd name="T23" fmla="*/ 174 h 654"/>
              <a:gd name="T24" fmla="*/ 773 w 1067"/>
              <a:gd name="T25" fmla="*/ 187 h 654"/>
              <a:gd name="T26" fmla="*/ 806 w 1067"/>
              <a:gd name="T27" fmla="*/ 184 h 654"/>
              <a:gd name="T28" fmla="*/ 955 w 1067"/>
              <a:gd name="T29" fmla="*/ 243 h 654"/>
              <a:gd name="T30" fmla="*/ 1004 w 1067"/>
              <a:gd name="T31" fmla="*/ 373 h 654"/>
              <a:gd name="T32" fmla="*/ 940 w 1067"/>
              <a:gd name="T33" fmla="*/ 521 h 654"/>
              <a:gd name="T34" fmla="*/ 447 w 1067"/>
              <a:gd name="T35" fmla="*/ 61 h 654"/>
              <a:gd name="T36" fmla="*/ 472 w 1067"/>
              <a:gd name="T37" fmla="*/ 66 h 654"/>
              <a:gd name="T38" fmla="*/ 373 w 1067"/>
              <a:gd name="T39" fmla="*/ 168 h 654"/>
              <a:gd name="T40" fmla="*/ 368 w 1067"/>
              <a:gd name="T41" fmla="*/ 140 h 654"/>
              <a:gd name="T42" fmla="*/ 1000 w 1067"/>
              <a:gd name="T43" fmla="*/ 202 h 654"/>
              <a:gd name="T44" fmla="*/ 807 w 1067"/>
              <a:gd name="T45" fmla="*/ 122 h 654"/>
              <a:gd name="T46" fmla="*/ 781 w 1067"/>
              <a:gd name="T47" fmla="*/ 123 h 654"/>
              <a:gd name="T48" fmla="*/ 591 w 1067"/>
              <a:gd name="T49" fmla="*/ 35 h 654"/>
              <a:gd name="T50" fmla="*/ 544 w 1067"/>
              <a:gd name="T51" fmla="*/ 39 h 654"/>
              <a:gd name="T52" fmla="*/ 447 w 1067"/>
              <a:gd name="T53" fmla="*/ 0 h 654"/>
              <a:gd name="T54" fmla="*/ 306 w 1067"/>
              <a:gd name="T55" fmla="*/ 140 h 654"/>
              <a:gd name="T56" fmla="*/ 325 w 1067"/>
              <a:gd name="T57" fmla="*/ 210 h 654"/>
              <a:gd name="T58" fmla="*/ 292 w 1067"/>
              <a:gd name="T59" fmla="*/ 208 h 654"/>
              <a:gd name="T60" fmla="*/ 135 w 1067"/>
              <a:gd name="T61" fmla="*/ 241 h 654"/>
              <a:gd name="T62" fmla="*/ 39 w 1067"/>
              <a:gd name="T63" fmla="*/ 330 h 654"/>
              <a:gd name="T64" fmla="*/ 37 w 1067"/>
              <a:gd name="T65" fmla="*/ 541 h 654"/>
              <a:gd name="T66" fmla="*/ 254 w 1067"/>
              <a:gd name="T67" fmla="*/ 653 h 654"/>
              <a:gd name="T68" fmla="*/ 737 w 1067"/>
              <a:gd name="T69" fmla="*/ 653 h 654"/>
              <a:gd name="T70" fmla="*/ 982 w 1067"/>
              <a:gd name="T71" fmla="*/ 565 h 654"/>
              <a:gd name="T72" fmla="*/ 1066 w 1067"/>
              <a:gd name="T73" fmla="*/ 37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7" h="654">
                <a:moveTo>
                  <a:pt x="940" y="521"/>
                </a:moveTo>
                <a:lnTo>
                  <a:pt x="940" y="521"/>
                </a:lnTo>
                <a:cubicBezTo>
                  <a:pt x="892" y="567"/>
                  <a:pt x="821" y="591"/>
                  <a:pt x="737" y="591"/>
                </a:cubicBezTo>
                <a:lnTo>
                  <a:pt x="254" y="591"/>
                </a:lnTo>
                <a:lnTo>
                  <a:pt x="254" y="591"/>
                </a:lnTo>
                <a:cubicBezTo>
                  <a:pt x="178" y="591"/>
                  <a:pt x="120" y="562"/>
                  <a:pt x="91" y="510"/>
                </a:cubicBezTo>
                <a:lnTo>
                  <a:pt x="91" y="510"/>
                </a:lnTo>
                <a:cubicBezTo>
                  <a:pt x="64" y="465"/>
                  <a:pt x="65" y="408"/>
                  <a:pt x="92" y="361"/>
                </a:cubicBezTo>
                <a:lnTo>
                  <a:pt x="92" y="361"/>
                </a:lnTo>
                <a:cubicBezTo>
                  <a:pt x="108" y="334"/>
                  <a:pt x="132" y="312"/>
                  <a:pt x="163" y="296"/>
                </a:cubicBezTo>
                <a:lnTo>
                  <a:pt x="163" y="296"/>
                </a:lnTo>
                <a:cubicBezTo>
                  <a:pt x="198" y="278"/>
                  <a:pt x="240" y="269"/>
                  <a:pt x="288" y="269"/>
                </a:cubicBezTo>
                <a:lnTo>
                  <a:pt x="288" y="269"/>
                </a:lnTo>
                <a:cubicBezTo>
                  <a:pt x="289" y="269"/>
                  <a:pt x="290" y="269"/>
                  <a:pt x="291" y="269"/>
                </a:cubicBezTo>
                <a:lnTo>
                  <a:pt x="291" y="269"/>
                </a:lnTo>
                <a:cubicBezTo>
                  <a:pt x="317" y="269"/>
                  <a:pt x="343" y="274"/>
                  <a:pt x="365" y="284"/>
                </a:cubicBezTo>
                <a:lnTo>
                  <a:pt x="365" y="284"/>
                </a:lnTo>
                <a:cubicBezTo>
                  <a:pt x="374" y="288"/>
                  <a:pt x="384" y="288"/>
                  <a:pt x="393" y="283"/>
                </a:cubicBezTo>
                <a:lnTo>
                  <a:pt x="393" y="283"/>
                </a:lnTo>
                <a:cubicBezTo>
                  <a:pt x="401" y="278"/>
                  <a:pt x="407" y="269"/>
                  <a:pt x="408" y="260"/>
                </a:cubicBezTo>
                <a:lnTo>
                  <a:pt x="408" y="260"/>
                </a:lnTo>
                <a:cubicBezTo>
                  <a:pt x="419" y="167"/>
                  <a:pt x="497" y="96"/>
                  <a:pt x="591" y="96"/>
                </a:cubicBezTo>
                <a:lnTo>
                  <a:pt x="591" y="96"/>
                </a:lnTo>
                <a:cubicBezTo>
                  <a:pt x="651" y="96"/>
                  <a:pt x="707" y="126"/>
                  <a:pt x="742" y="174"/>
                </a:cubicBezTo>
                <a:lnTo>
                  <a:pt x="742" y="174"/>
                </a:lnTo>
                <a:cubicBezTo>
                  <a:pt x="749" y="184"/>
                  <a:pt x="761" y="189"/>
                  <a:pt x="773" y="187"/>
                </a:cubicBezTo>
                <a:lnTo>
                  <a:pt x="773" y="187"/>
                </a:lnTo>
                <a:cubicBezTo>
                  <a:pt x="785" y="184"/>
                  <a:pt x="796" y="183"/>
                  <a:pt x="806" y="184"/>
                </a:cubicBezTo>
                <a:lnTo>
                  <a:pt x="806" y="184"/>
                </a:lnTo>
                <a:cubicBezTo>
                  <a:pt x="868" y="184"/>
                  <a:pt x="919" y="205"/>
                  <a:pt x="955" y="243"/>
                </a:cubicBezTo>
                <a:lnTo>
                  <a:pt x="955" y="243"/>
                </a:lnTo>
                <a:cubicBezTo>
                  <a:pt x="987" y="277"/>
                  <a:pt x="1004" y="324"/>
                  <a:pt x="1004" y="373"/>
                </a:cubicBezTo>
                <a:lnTo>
                  <a:pt x="1004" y="373"/>
                </a:lnTo>
                <a:cubicBezTo>
                  <a:pt x="1004" y="429"/>
                  <a:pt x="981" y="482"/>
                  <a:pt x="940" y="521"/>
                </a:cubicBezTo>
                <a:close/>
                <a:moveTo>
                  <a:pt x="447" y="61"/>
                </a:moveTo>
                <a:lnTo>
                  <a:pt x="447" y="61"/>
                </a:lnTo>
                <a:cubicBezTo>
                  <a:pt x="456" y="61"/>
                  <a:pt x="464" y="63"/>
                  <a:pt x="472" y="66"/>
                </a:cubicBezTo>
                <a:lnTo>
                  <a:pt x="472" y="66"/>
                </a:lnTo>
                <a:cubicBezTo>
                  <a:pt x="430" y="89"/>
                  <a:pt x="395" y="124"/>
                  <a:pt x="373" y="168"/>
                </a:cubicBezTo>
                <a:lnTo>
                  <a:pt x="373" y="168"/>
                </a:lnTo>
                <a:cubicBezTo>
                  <a:pt x="369" y="159"/>
                  <a:pt x="368" y="150"/>
                  <a:pt x="368" y="140"/>
                </a:cubicBezTo>
                <a:lnTo>
                  <a:pt x="368" y="140"/>
                </a:lnTo>
                <a:cubicBezTo>
                  <a:pt x="368" y="97"/>
                  <a:pt x="403" y="61"/>
                  <a:pt x="447" y="61"/>
                </a:cubicBezTo>
                <a:close/>
                <a:moveTo>
                  <a:pt x="1000" y="202"/>
                </a:moveTo>
                <a:lnTo>
                  <a:pt x="1000" y="202"/>
                </a:lnTo>
                <a:cubicBezTo>
                  <a:pt x="952" y="151"/>
                  <a:pt x="886" y="123"/>
                  <a:pt x="807" y="122"/>
                </a:cubicBezTo>
                <a:lnTo>
                  <a:pt x="807" y="122"/>
                </a:lnTo>
                <a:cubicBezTo>
                  <a:pt x="798" y="122"/>
                  <a:pt x="790" y="123"/>
                  <a:pt x="781" y="123"/>
                </a:cubicBezTo>
                <a:lnTo>
                  <a:pt x="781" y="123"/>
                </a:lnTo>
                <a:cubicBezTo>
                  <a:pt x="734" y="67"/>
                  <a:pt x="664" y="35"/>
                  <a:pt x="591" y="35"/>
                </a:cubicBezTo>
                <a:lnTo>
                  <a:pt x="591" y="35"/>
                </a:lnTo>
                <a:cubicBezTo>
                  <a:pt x="575" y="35"/>
                  <a:pt x="559" y="36"/>
                  <a:pt x="544" y="39"/>
                </a:cubicBezTo>
                <a:lnTo>
                  <a:pt x="544" y="39"/>
                </a:lnTo>
                <a:cubicBezTo>
                  <a:pt x="518" y="14"/>
                  <a:pt x="483" y="0"/>
                  <a:pt x="447" y="0"/>
                </a:cubicBezTo>
                <a:lnTo>
                  <a:pt x="447" y="0"/>
                </a:lnTo>
                <a:cubicBezTo>
                  <a:pt x="369" y="0"/>
                  <a:pt x="306" y="63"/>
                  <a:pt x="306" y="140"/>
                </a:cubicBezTo>
                <a:lnTo>
                  <a:pt x="306" y="140"/>
                </a:lnTo>
                <a:cubicBezTo>
                  <a:pt x="306" y="165"/>
                  <a:pt x="313" y="189"/>
                  <a:pt x="325" y="210"/>
                </a:cubicBezTo>
                <a:lnTo>
                  <a:pt x="325" y="210"/>
                </a:lnTo>
                <a:cubicBezTo>
                  <a:pt x="314" y="208"/>
                  <a:pt x="303" y="208"/>
                  <a:pt x="292" y="208"/>
                </a:cubicBezTo>
                <a:lnTo>
                  <a:pt x="292" y="208"/>
                </a:lnTo>
                <a:cubicBezTo>
                  <a:pt x="232" y="207"/>
                  <a:pt x="179" y="219"/>
                  <a:pt x="135" y="241"/>
                </a:cubicBezTo>
                <a:lnTo>
                  <a:pt x="135" y="241"/>
                </a:lnTo>
                <a:cubicBezTo>
                  <a:pt x="94" y="262"/>
                  <a:pt x="61" y="293"/>
                  <a:pt x="39" y="330"/>
                </a:cubicBezTo>
                <a:lnTo>
                  <a:pt x="39" y="330"/>
                </a:lnTo>
                <a:cubicBezTo>
                  <a:pt x="1" y="396"/>
                  <a:pt x="0" y="477"/>
                  <a:pt x="37" y="541"/>
                </a:cubicBezTo>
                <a:lnTo>
                  <a:pt x="37" y="541"/>
                </a:lnTo>
                <a:cubicBezTo>
                  <a:pt x="78" y="612"/>
                  <a:pt x="157" y="653"/>
                  <a:pt x="254" y="653"/>
                </a:cubicBezTo>
                <a:lnTo>
                  <a:pt x="737" y="653"/>
                </a:lnTo>
                <a:lnTo>
                  <a:pt x="737" y="653"/>
                </a:lnTo>
                <a:cubicBezTo>
                  <a:pt x="837" y="653"/>
                  <a:pt x="922" y="622"/>
                  <a:pt x="982" y="565"/>
                </a:cubicBezTo>
                <a:lnTo>
                  <a:pt x="982" y="565"/>
                </a:lnTo>
                <a:cubicBezTo>
                  <a:pt x="1035" y="515"/>
                  <a:pt x="1065" y="447"/>
                  <a:pt x="1066" y="374"/>
                </a:cubicBezTo>
                <a:lnTo>
                  <a:pt x="1066" y="374"/>
                </a:lnTo>
                <a:cubicBezTo>
                  <a:pt x="1066" y="308"/>
                  <a:pt x="1043" y="247"/>
                  <a:pt x="1000" y="202"/>
                </a:cubicBezTo>
                <a:close/>
              </a:path>
            </a:pathLst>
          </a:custGeom>
          <a:solidFill>
            <a:schemeClr val="bg1"/>
          </a:solidFill>
          <a:ln>
            <a:noFill/>
          </a:ln>
          <a:effectLst/>
        </p:spPr>
        <p:txBody>
          <a:bodyPr wrap="none"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900"/>
          </a:p>
        </p:txBody>
      </p:sp>
      <p:sp>
        <p:nvSpPr>
          <p:cNvPr id="676" name="CuadroTexto 675"/>
          <p:cNvSpPr txBox="1"/>
          <p:nvPr/>
        </p:nvSpPr>
        <p:spPr>
          <a:xfrm>
            <a:off x="1067892" y="3246723"/>
            <a:ext cx="2656850" cy="400110"/>
          </a:xfrm>
          <a:prstGeom prst="rect">
            <a:avLst/>
          </a:prstGeom>
          <a:solidFill>
            <a:srgbClr val="FAF191"/>
          </a:solidFill>
          <a:ln>
            <a:solidFill>
              <a:schemeClr val="accent4">
                <a:lumMod val="75000"/>
              </a:schemeClr>
            </a:solidFill>
          </a:ln>
        </p:spPr>
        <p:txBody>
          <a:bodyPr wrap="square" lIns="91440" tIns="45720" rIns="91440" bIns="4572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2000" b="1">
                <a:solidFill>
                  <a:schemeClr val="tx2"/>
                </a:solidFill>
                <a:latin typeface="Calibri"/>
                <a:ea typeface="Calibri"/>
                <a:cs typeface="Calibri"/>
              </a:rPr>
              <a:t>OBJECTIVE</a:t>
            </a:r>
            <a:endParaRPr lang="en-US" sz="2000">
              <a:solidFill>
                <a:schemeClr val="tx2"/>
              </a:solidFill>
              <a:latin typeface="Calibri"/>
              <a:ea typeface="Calibri"/>
              <a:cs typeface="Calibri"/>
            </a:endParaRPr>
          </a:p>
        </p:txBody>
      </p:sp>
      <p:sp>
        <p:nvSpPr>
          <p:cNvPr id="677" name="CuadroTexto 676"/>
          <p:cNvSpPr txBox="1"/>
          <p:nvPr/>
        </p:nvSpPr>
        <p:spPr>
          <a:xfrm>
            <a:off x="1002534" y="3875890"/>
            <a:ext cx="2818917" cy="1938992"/>
          </a:xfrm>
          <a:prstGeom prst="rect">
            <a:avLst/>
          </a:prstGeom>
          <a:noFill/>
        </p:spPr>
        <p:txBody>
          <a:bodyPr wrap="square" lIns="91440" tIns="45720" rIns="91440" bIns="4572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2400" b="1">
                <a:solidFill>
                  <a:schemeClr val="tx2"/>
                </a:solidFill>
                <a:latin typeface="Calibri"/>
                <a:ea typeface="Lato Light"/>
                <a:cs typeface="Lato Light"/>
              </a:rPr>
              <a:t>To Strengthen Myntra's market position and enhance customer satisfaction.</a:t>
            </a:r>
            <a:endParaRPr lang="en-US" sz="2400" b="1">
              <a:solidFill>
                <a:schemeClr val="tx2"/>
              </a:solidFill>
              <a:latin typeface="Calibri"/>
              <a:ea typeface="Calibri"/>
              <a:cs typeface="Calibri"/>
            </a:endParaRPr>
          </a:p>
        </p:txBody>
      </p:sp>
      <p:sp>
        <p:nvSpPr>
          <p:cNvPr id="680" name="CuadroTexto 679"/>
          <p:cNvSpPr txBox="1"/>
          <p:nvPr/>
        </p:nvSpPr>
        <p:spPr>
          <a:xfrm>
            <a:off x="6067649" y="2213618"/>
            <a:ext cx="1154778" cy="646331"/>
          </a:xfrm>
          <a:prstGeom prst="rect">
            <a:avLst/>
          </a:prstGeom>
          <a:noFill/>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a:cs typeface="Lato"/>
              </a:rPr>
              <a:t>EFFICIENT DELIVERY</a:t>
            </a:r>
            <a:endParaRPr lang="en-US">
              <a:solidFill>
                <a:schemeClr val="bg1"/>
              </a:solidFill>
              <a:latin typeface="Calibri"/>
              <a:ea typeface="Calibri"/>
              <a:cs typeface="Calibri"/>
            </a:endParaRPr>
          </a:p>
        </p:txBody>
      </p:sp>
      <p:sp>
        <p:nvSpPr>
          <p:cNvPr id="682" name="CuadroTexto 681"/>
          <p:cNvSpPr txBox="1"/>
          <p:nvPr/>
        </p:nvSpPr>
        <p:spPr>
          <a:xfrm>
            <a:off x="7424404" y="1346632"/>
            <a:ext cx="1509197" cy="646331"/>
          </a:xfrm>
          <a:prstGeom prst="rect">
            <a:avLst/>
          </a:prstGeom>
          <a:noFill/>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a:cs typeface="Lato"/>
              </a:rPr>
              <a:t>SUSTAINABLE INITIATIVES</a:t>
            </a:r>
            <a:endParaRPr lang="en-US" b="1">
              <a:solidFill>
                <a:schemeClr val="bg1"/>
              </a:solidFill>
              <a:latin typeface="Calibri"/>
              <a:ea typeface="Calibri"/>
              <a:cs typeface="Calibri"/>
            </a:endParaRPr>
          </a:p>
        </p:txBody>
      </p:sp>
      <p:sp>
        <p:nvSpPr>
          <p:cNvPr id="684" name="CuadroTexto 683"/>
          <p:cNvSpPr txBox="1"/>
          <p:nvPr/>
        </p:nvSpPr>
        <p:spPr>
          <a:xfrm>
            <a:off x="9155587" y="2152880"/>
            <a:ext cx="1379241" cy="646331"/>
          </a:xfrm>
          <a:prstGeom prst="rect">
            <a:avLst/>
          </a:prstGeom>
          <a:noFill/>
        </p:spPr>
        <p:txBody>
          <a:bodyPr wrap="square" lIns="91440" tIns="45720" rIns="91440" bIns="45720" rtlCol="0" anchor="ctr">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a:cs typeface="Lato"/>
              </a:rPr>
              <a:t>CUSTOMER EXPERIENCE</a:t>
            </a:r>
          </a:p>
        </p:txBody>
      </p:sp>
      <p:sp>
        <p:nvSpPr>
          <p:cNvPr id="686" name="CuadroTexto 685"/>
          <p:cNvSpPr txBox="1"/>
          <p:nvPr/>
        </p:nvSpPr>
        <p:spPr>
          <a:xfrm>
            <a:off x="9239141" y="4163722"/>
            <a:ext cx="1137057" cy="646331"/>
          </a:xfrm>
          <a:prstGeom prst="rect">
            <a:avLst/>
          </a:prstGeom>
          <a:noFill/>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a:cs typeface="Lato"/>
              </a:rPr>
              <a:t>PRODUCT QUALITY</a:t>
            </a:r>
            <a:endParaRPr lang="en-US" b="1">
              <a:solidFill>
                <a:schemeClr val="bg1"/>
              </a:solidFill>
              <a:latin typeface="Calibri"/>
              <a:ea typeface="Calibri"/>
              <a:cs typeface="Calibri"/>
            </a:endParaRPr>
          </a:p>
        </p:txBody>
      </p:sp>
      <p:sp>
        <p:nvSpPr>
          <p:cNvPr id="2" name="CuadroTexto 350">
            <a:extLst>
              <a:ext uri="{FF2B5EF4-FFF2-40B4-BE49-F238E27FC236}">
                <a16:creationId xmlns:a16="http://schemas.microsoft.com/office/drawing/2014/main" id="{EB85846B-B4DD-D346-BE0C-37F878C3F360}"/>
              </a:ext>
            </a:extLst>
          </p:cNvPr>
          <p:cNvSpPr txBox="1"/>
          <p:nvPr/>
        </p:nvSpPr>
        <p:spPr>
          <a:xfrm>
            <a:off x="499773" y="156087"/>
            <a:ext cx="4690903" cy="1944898"/>
          </a:xfrm>
          <a:prstGeom prst="rect">
            <a:avLst/>
          </a:prstGeom>
          <a:noFill/>
          <a:ln w="28575">
            <a:solidFill>
              <a:schemeClr val="accent4">
                <a:lumMod val="75000"/>
              </a:schemeClr>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solidFill>
                  <a:srgbClr val="C00000"/>
                </a:solidFill>
                <a:latin typeface="Calibri"/>
                <a:ea typeface="Calibri"/>
                <a:cs typeface="Poppins"/>
              </a:rPr>
              <a:t>STRATEGIC ANALYSIS </a:t>
            </a:r>
            <a:endParaRPr lang="en-US" i="1">
              <a:solidFill>
                <a:srgbClr val="C00000"/>
              </a:solidFill>
            </a:endParaRPr>
          </a:p>
          <a:p>
            <a:pPr algn="ctr"/>
            <a:r>
              <a:rPr lang="en-US" sz="4000" b="1" i="1" dirty="0">
                <a:solidFill>
                  <a:srgbClr val="C00000"/>
                </a:solidFill>
                <a:latin typeface="Calibri"/>
                <a:ea typeface="Calibri"/>
                <a:cs typeface="Poppins"/>
              </a:rPr>
              <a:t>of </a:t>
            </a:r>
            <a:endParaRPr lang="en-US" i="1">
              <a:solidFill>
                <a:srgbClr val="C00000"/>
              </a:solidFill>
              <a:latin typeface="Tenorite"/>
              <a:ea typeface="Calibri"/>
              <a:cs typeface="Poppins"/>
            </a:endParaRPr>
          </a:p>
          <a:p>
            <a:pPr algn="ctr"/>
            <a:r>
              <a:rPr lang="en-US" sz="4000" b="1" i="1" dirty="0">
                <a:solidFill>
                  <a:srgbClr val="C00000"/>
                </a:solidFill>
                <a:latin typeface="Calibri"/>
                <a:ea typeface="Calibri"/>
                <a:cs typeface="Poppins"/>
              </a:rPr>
              <a:t>MYNTRA</a:t>
            </a:r>
            <a:endParaRPr lang="en-US" i="1">
              <a:solidFill>
                <a:srgbClr val="C00000"/>
              </a:solidFill>
            </a:endParaRPr>
          </a:p>
        </p:txBody>
      </p:sp>
      <p:sp>
        <p:nvSpPr>
          <p:cNvPr id="4" name="TextBox 3">
            <a:extLst>
              <a:ext uri="{FF2B5EF4-FFF2-40B4-BE49-F238E27FC236}">
                <a16:creationId xmlns:a16="http://schemas.microsoft.com/office/drawing/2014/main" id="{7B7AFB5B-0F22-3F08-533B-4E02C62D49B5}"/>
              </a:ext>
            </a:extLst>
          </p:cNvPr>
          <p:cNvSpPr txBox="1"/>
          <p:nvPr/>
        </p:nvSpPr>
        <p:spPr>
          <a:xfrm>
            <a:off x="7727524" y="2590690"/>
            <a:ext cx="928687"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chemeClr val="bg1"/>
                </a:solidFill>
                <a:latin typeface="Calibri"/>
                <a:ea typeface="Calibri"/>
                <a:cs typeface="Calibri"/>
              </a:rPr>
              <a:t>Key Areas to Focus</a:t>
            </a:r>
            <a:endParaRPr lang="en-US">
              <a:solidFill>
                <a:schemeClr val="bg1"/>
              </a:solidFill>
            </a:endParaRPr>
          </a:p>
        </p:txBody>
      </p:sp>
      <p:sp>
        <p:nvSpPr>
          <p:cNvPr id="5" name="CuadroTexto 679">
            <a:extLst>
              <a:ext uri="{FF2B5EF4-FFF2-40B4-BE49-F238E27FC236}">
                <a16:creationId xmlns:a16="http://schemas.microsoft.com/office/drawing/2014/main" id="{0188ACAA-9474-ABD0-C13F-9A8121DE1D81}"/>
              </a:ext>
            </a:extLst>
          </p:cNvPr>
          <p:cNvSpPr txBox="1"/>
          <p:nvPr/>
        </p:nvSpPr>
        <p:spPr>
          <a:xfrm>
            <a:off x="6061740" y="4227898"/>
            <a:ext cx="1137059" cy="652238"/>
          </a:xfrm>
          <a:prstGeom prst="rect">
            <a:avLst/>
          </a:prstGeom>
          <a:noFill/>
        </p:spPr>
        <p:txBody>
          <a:bodyPr wrap="square" lIns="91440" tIns="45720" rIns="91440" bIns="45720" rtlCol="0" anchor="t">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Lato"/>
                <a:cs typeface="Lato"/>
              </a:rPr>
              <a:t>PRODUCT RANGE</a:t>
            </a:r>
          </a:p>
        </p:txBody>
      </p:sp>
    </p:spTree>
    <p:extLst>
      <p:ext uri="{BB962C8B-B14F-4D97-AF65-F5344CB8AC3E}">
        <p14:creationId xmlns:p14="http://schemas.microsoft.com/office/powerpoint/2010/main" val="7082728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adroTexto 350">
            <a:extLst>
              <a:ext uri="{FF2B5EF4-FFF2-40B4-BE49-F238E27FC236}">
                <a16:creationId xmlns:a16="http://schemas.microsoft.com/office/drawing/2014/main" id="{584F5B3F-5A31-34CF-F1B9-DE189F558A30}"/>
              </a:ext>
            </a:extLst>
          </p:cNvPr>
          <p:cNvSpPr txBox="1"/>
          <p:nvPr/>
        </p:nvSpPr>
        <p:spPr>
          <a:xfrm>
            <a:off x="78607" y="117987"/>
            <a:ext cx="12039178" cy="707886"/>
          </a:xfrm>
          <a:prstGeom prst="rect">
            <a:avLst/>
          </a:prstGeom>
          <a:noFill/>
          <a:ln w="28575">
            <a:solidFill>
              <a:schemeClr val="accent4">
                <a:lumMod val="75000"/>
              </a:schemeClr>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solidFill>
                  <a:srgbClr val="C00000"/>
                </a:solidFill>
                <a:latin typeface="Calibri"/>
                <a:ea typeface="Calibri"/>
                <a:cs typeface="Poppins"/>
              </a:rPr>
              <a:t>NEW STRATEGIC RECOMMENDATIONS</a:t>
            </a:r>
          </a:p>
        </p:txBody>
      </p:sp>
      <p:graphicFrame>
        <p:nvGraphicFramePr>
          <p:cNvPr id="35" name="Table 34">
            <a:extLst>
              <a:ext uri="{FF2B5EF4-FFF2-40B4-BE49-F238E27FC236}">
                <a16:creationId xmlns:a16="http://schemas.microsoft.com/office/drawing/2014/main" id="{5E3B4634-B920-2838-2408-15B3A32727CE}"/>
              </a:ext>
            </a:extLst>
          </p:cNvPr>
          <p:cNvGraphicFramePr>
            <a:graphicFrameLocks noGrp="1"/>
          </p:cNvGraphicFramePr>
          <p:nvPr>
            <p:extLst>
              <p:ext uri="{D42A27DB-BD31-4B8C-83A1-F6EECF244321}">
                <p14:modId xmlns:p14="http://schemas.microsoft.com/office/powerpoint/2010/main" val="3683478401"/>
              </p:ext>
            </p:extLst>
          </p:nvPr>
        </p:nvGraphicFramePr>
        <p:xfrm>
          <a:off x="88604" y="868325"/>
          <a:ext cx="12057327" cy="5757989"/>
        </p:xfrm>
        <a:graphic>
          <a:graphicData uri="http://schemas.openxmlformats.org/drawingml/2006/table">
            <a:tbl>
              <a:tblPr firstRow="1" bandRow="1">
                <a:tableStyleId>{17292A2E-F333-43FB-9621-5CBBE7FDCDCB}</a:tableStyleId>
              </a:tblPr>
              <a:tblGrid>
                <a:gridCol w="1600200">
                  <a:extLst>
                    <a:ext uri="{9D8B030D-6E8A-4147-A177-3AD203B41FA5}">
                      <a16:colId xmlns:a16="http://schemas.microsoft.com/office/drawing/2014/main" val="3032174412"/>
                    </a:ext>
                  </a:extLst>
                </a:gridCol>
                <a:gridCol w="2171700">
                  <a:extLst>
                    <a:ext uri="{9D8B030D-6E8A-4147-A177-3AD203B41FA5}">
                      <a16:colId xmlns:a16="http://schemas.microsoft.com/office/drawing/2014/main" val="1390227521"/>
                    </a:ext>
                  </a:extLst>
                </a:gridCol>
                <a:gridCol w="2133599">
                  <a:extLst>
                    <a:ext uri="{9D8B030D-6E8A-4147-A177-3AD203B41FA5}">
                      <a16:colId xmlns:a16="http://schemas.microsoft.com/office/drawing/2014/main" val="2835926001"/>
                    </a:ext>
                  </a:extLst>
                </a:gridCol>
                <a:gridCol w="2070099">
                  <a:extLst>
                    <a:ext uri="{9D8B030D-6E8A-4147-A177-3AD203B41FA5}">
                      <a16:colId xmlns:a16="http://schemas.microsoft.com/office/drawing/2014/main" val="3483982356"/>
                    </a:ext>
                  </a:extLst>
                </a:gridCol>
                <a:gridCol w="1917700">
                  <a:extLst>
                    <a:ext uri="{9D8B030D-6E8A-4147-A177-3AD203B41FA5}">
                      <a16:colId xmlns:a16="http://schemas.microsoft.com/office/drawing/2014/main" val="1304448066"/>
                    </a:ext>
                  </a:extLst>
                </a:gridCol>
                <a:gridCol w="2164029">
                  <a:extLst>
                    <a:ext uri="{9D8B030D-6E8A-4147-A177-3AD203B41FA5}">
                      <a16:colId xmlns:a16="http://schemas.microsoft.com/office/drawing/2014/main" val="3521803948"/>
                    </a:ext>
                  </a:extLst>
                </a:gridCol>
              </a:tblGrid>
              <a:tr h="411697">
                <a:tc>
                  <a:txBody>
                    <a:bodyPr/>
                    <a:lstStyle/>
                    <a:p>
                      <a:pPr algn="ctr"/>
                      <a:r>
                        <a:rPr lang="en-US" sz="1100" b="1" dirty="0">
                          <a:solidFill>
                            <a:schemeClr val="tx2"/>
                          </a:solidFill>
                          <a:latin typeface="Calibri"/>
                        </a:rPr>
                        <a:t>RECOMMENDATIONS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tc>
                  <a:txBody>
                    <a:bodyPr/>
                    <a:lstStyle/>
                    <a:p>
                      <a:pPr algn="ctr"/>
                      <a:r>
                        <a:rPr lang="en-US" sz="2000" b="1" dirty="0">
                          <a:solidFill>
                            <a:schemeClr val="tx2"/>
                          </a:solidFill>
                          <a:latin typeface="Calibri"/>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tc>
                  <a:txBody>
                    <a:bodyPr/>
                    <a:lstStyle/>
                    <a:p>
                      <a:pPr algn="ctr"/>
                      <a:r>
                        <a:rPr lang="en-US" sz="2000" b="1" dirty="0">
                          <a:solidFill>
                            <a:schemeClr val="tx2"/>
                          </a:solidFill>
                          <a:latin typeface="Calibri"/>
                        </a:rPr>
                        <a:t>#2</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tc>
                  <a:txBody>
                    <a:bodyPr/>
                    <a:lstStyle/>
                    <a:p>
                      <a:pPr algn="ctr"/>
                      <a:r>
                        <a:rPr lang="en-US" sz="2000" b="1" dirty="0">
                          <a:solidFill>
                            <a:schemeClr val="tx2"/>
                          </a:solidFill>
                          <a:latin typeface="Calibri"/>
                        </a:rPr>
                        <a:t>#3</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tc>
                  <a:txBody>
                    <a:bodyPr/>
                    <a:lstStyle/>
                    <a:p>
                      <a:pPr algn="ctr"/>
                      <a:r>
                        <a:rPr lang="en-US" sz="2000" b="1" dirty="0">
                          <a:solidFill>
                            <a:schemeClr val="tx2"/>
                          </a:solidFill>
                          <a:latin typeface="Calibri"/>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tc>
                  <a:txBody>
                    <a:bodyPr/>
                    <a:lstStyle/>
                    <a:p>
                      <a:pPr algn="ctr"/>
                      <a:r>
                        <a:rPr lang="en-US" sz="2000" b="1" dirty="0">
                          <a:solidFill>
                            <a:schemeClr val="tx2"/>
                          </a:solidFill>
                          <a:latin typeface="Calibri"/>
                        </a:rPr>
                        <a:t>#5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40000"/>
                        <a:lumOff val="60000"/>
                      </a:schemeClr>
                    </a:solidFill>
                  </a:tcPr>
                </a:tc>
                <a:extLst>
                  <a:ext uri="{0D108BD9-81ED-4DB2-BD59-A6C34878D82A}">
                    <a16:rowId xmlns:a16="http://schemas.microsoft.com/office/drawing/2014/main" val="3527736282"/>
                  </a:ext>
                </a:extLst>
              </a:tr>
              <a:tr h="939182">
                <a:tc>
                  <a:txBody>
                    <a:bodyPr/>
                    <a:lstStyle/>
                    <a:p>
                      <a:pPr lvl="0" algn="ctr">
                        <a:buNone/>
                      </a:pPr>
                      <a:r>
                        <a:rPr lang="en-US" sz="1800" b="1" dirty="0">
                          <a:solidFill>
                            <a:srgbClr val="002060"/>
                          </a:solidFill>
                          <a:latin typeface="Calibri"/>
                        </a:rPr>
                        <a:t>CRITERIA</a:t>
                      </a:r>
                      <a:endParaRPr lang="en-US" sz="1800" b="0" dirty="0">
                        <a:solidFill>
                          <a:srgbClr val="002060"/>
                        </a:solidFill>
                        <a:latin typeface="Calib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tc>
                  <a:txBody>
                    <a:bodyPr/>
                    <a:lstStyle/>
                    <a:p>
                      <a:pPr lvl="0" algn="ctr">
                        <a:buNone/>
                      </a:pPr>
                      <a:r>
                        <a:rPr lang="en-US" sz="1800" b="1" dirty="0">
                          <a:solidFill>
                            <a:srgbClr val="002060"/>
                          </a:solidFill>
                          <a:latin typeface="Calibri"/>
                        </a:rPr>
                        <a:t>ENHANCE CUSTOMER EXPERIENCE</a:t>
                      </a:r>
                      <a:endParaRPr lang="en-US" sz="1800" dirty="0">
                        <a:solidFill>
                          <a:srgbClr val="00206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tc>
                  <a:txBody>
                    <a:bodyPr/>
                    <a:lstStyle/>
                    <a:p>
                      <a:pPr lvl="0" algn="ctr">
                        <a:buNone/>
                      </a:pPr>
                      <a:r>
                        <a:rPr lang="en-US" sz="1800" b="1" dirty="0">
                          <a:solidFill>
                            <a:srgbClr val="002060"/>
                          </a:solidFill>
                          <a:latin typeface="Calibri"/>
                        </a:rPr>
                        <a:t>IMPROVE PRODUCT QUALITY</a:t>
                      </a:r>
                      <a:endParaRPr lang="en-US" sz="1800" dirty="0">
                        <a:solidFill>
                          <a:srgbClr val="00206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tc>
                  <a:txBody>
                    <a:bodyPr/>
                    <a:lstStyle/>
                    <a:p>
                      <a:pPr lvl="0" algn="ctr">
                        <a:buNone/>
                      </a:pPr>
                      <a:r>
                        <a:rPr lang="en-US" sz="1800" b="1" dirty="0">
                          <a:solidFill>
                            <a:srgbClr val="002060"/>
                          </a:solidFill>
                          <a:latin typeface="Calibri"/>
                        </a:rPr>
                        <a:t>STRENGHTEN DELIVERY NETWORK</a:t>
                      </a:r>
                      <a:endParaRPr lang="en-US" sz="1800" dirty="0">
                        <a:solidFill>
                          <a:srgbClr val="00206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tc>
                  <a:txBody>
                    <a:bodyPr/>
                    <a:lstStyle/>
                    <a:p>
                      <a:pPr lvl="0" algn="ctr">
                        <a:buNone/>
                      </a:pPr>
                      <a:r>
                        <a:rPr lang="en-US" sz="1800" b="1" dirty="0">
                          <a:solidFill>
                            <a:srgbClr val="002060"/>
                          </a:solidFill>
                          <a:latin typeface="Calibri"/>
                        </a:rPr>
                        <a:t>EXPAND PRODUCT RANGE</a:t>
                      </a:r>
                      <a:endParaRPr lang="en-US" sz="1800" dirty="0">
                        <a:solidFill>
                          <a:srgbClr val="00206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tc>
                  <a:txBody>
                    <a:bodyPr/>
                    <a:lstStyle/>
                    <a:p>
                      <a:pPr lvl="0" algn="ctr">
                        <a:buNone/>
                      </a:pPr>
                      <a:r>
                        <a:rPr lang="en-US" sz="1800" b="1" dirty="0">
                          <a:solidFill>
                            <a:srgbClr val="002060"/>
                          </a:solidFill>
                          <a:latin typeface="Calibri"/>
                        </a:rPr>
                        <a:t>INVEST SUSTAINABLE FASHIONS</a:t>
                      </a:r>
                      <a:endParaRPr lang="en-US" sz="1800" dirty="0">
                        <a:solidFill>
                          <a:srgbClr val="002060"/>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solidFill>
                  </a:tcPr>
                </a:tc>
                <a:extLst>
                  <a:ext uri="{0D108BD9-81ED-4DB2-BD59-A6C34878D82A}">
                    <a16:rowId xmlns:a16="http://schemas.microsoft.com/office/drawing/2014/main" val="3622817361"/>
                  </a:ext>
                </a:extLst>
              </a:tr>
              <a:tr h="1003510">
                <a:tc>
                  <a:txBody>
                    <a:bodyPr/>
                    <a:lstStyle/>
                    <a:p>
                      <a:pPr lvl="0" algn="ctr">
                        <a:buNone/>
                      </a:pPr>
                      <a:r>
                        <a:rPr lang="en-US" b="1" dirty="0">
                          <a:latin typeface="Calibri"/>
                        </a:rPr>
                        <a:t>OBJECTIVE</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Provide faster and more reliable support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Ensure consistent quality across all product categories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Improve delivery times across regions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Offer a broader variety of brands and styles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Lead in Eco-conscious fashion choices</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90784729"/>
                  </a:ext>
                </a:extLst>
              </a:tr>
              <a:tr h="977900">
                <a:tc>
                  <a:txBody>
                    <a:bodyPr/>
                    <a:lstStyle/>
                    <a:p>
                      <a:pPr lvl="0" algn="ctr">
                        <a:buNone/>
                      </a:pPr>
                      <a:r>
                        <a:rPr lang="en-US" b="1" dirty="0">
                          <a:latin typeface="Calibri"/>
                        </a:rPr>
                        <a:t>ACTION - 1</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Expand customer service teams 24/7, especially peak times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Collaborate with High-quality Brands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Partner with local delivery providers in remote areas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Partner with High-end and niche brands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0" dirty="0">
                          <a:latin typeface="Calibri"/>
                        </a:rPr>
                        <a:t>Increase sustainable product options</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70852081"/>
                  </a:ext>
                </a:extLst>
              </a:tr>
              <a:tr h="1206500">
                <a:tc>
                  <a:txBody>
                    <a:bodyPr/>
                    <a:lstStyle/>
                    <a:p>
                      <a:pPr lvl="0" algn="l">
                        <a:buNone/>
                      </a:pPr>
                      <a:r>
                        <a:rPr lang="en-US" b="1" dirty="0">
                          <a:latin typeface="Calibri"/>
                        </a:rPr>
                        <a:t>                   - 2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0" dirty="0">
                          <a:latin typeface="Calibri"/>
                        </a:rPr>
                        <a:t>Improve App interface for faster browsing</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0" dirty="0">
                          <a:latin typeface="Calibri"/>
                        </a:rPr>
                        <a:t>Strengthen quality control on Myntra's private labels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0" dirty="0">
                          <a:latin typeface="Calibri"/>
                        </a:rPr>
                        <a:t>Open more regional warehouses to speed up delivery</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0" dirty="0">
                          <a:latin typeface="Calibri"/>
                        </a:rPr>
                        <a:t>Introduce more sustainable and Eco-friendly brands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0" dirty="0">
                          <a:latin typeface="Calibri"/>
                        </a:rPr>
                        <a:t>Promote eco-friendly initiatives in marketing</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84513849"/>
                  </a:ext>
                </a:extLst>
              </a:tr>
              <a:tr h="1219200">
                <a:tc>
                  <a:txBody>
                    <a:bodyPr/>
                    <a:lstStyle/>
                    <a:p>
                      <a:pPr lvl="0" algn="ctr">
                        <a:buNone/>
                      </a:pPr>
                      <a:r>
                        <a:rPr lang="en-US" b="1" dirty="0">
                          <a:latin typeface="Calibri"/>
                        </a:rPr>
                        <a:t>EXPECTED OUTCOME</a:t>
                      </a:r>
                      <a:endParaRPr lang="en-US" b="1" dirty="0"/>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b="0" dirty="0">
                          <a:latin typeface="Calibri"/>
                        </a:rPr>
                        <a:t>Increase in Customer satisfaction and Loyalty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b="0" dirty="0">
                          <a:latin typeface="Calibri"/>
                        </a:rPr>
                        <a:t>Reduced returns and Better Brand reputation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b="0" dirty="0">
                          <a:latin typeface="Calibri"/>
                        </a:rPr>
                        <a:t>Faster delivery, leading to higher customer retention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b="0" dirty="0">
                          <a:latin typeface="Calibri"/>
                        </a:rPr>
                        <a:t>Greater appeal to a wide range of customer preferences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b="0" dirty="0">
                          <a:latin typeface="Calibri"/>
                        </a:rPr>
                        <a:t>Attract eco-conscious consumers and strengthen Brand image</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2682317416"/>
                  </a:ext>
                </a:extLst>
              </a:tr>
            </a:tbl>
          </a:graphicData>
        </a:graphic>
      </p:graphicFrame>
    </p:spTree>
    <p:extLst>
      <p:ext uri="{BB962C8B-B14F-4D97-AF65-F5344CB8AC3E}">
        <p14:creationId xmlns:p14="http://schemas.microsoft.com/office/powerpoint/2010/main" val="26010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F94AD5-0543-D711-63CE-F7045DEB6D0C}"/>
              </a:ext>
            </a:extLst>
          </p:cNvPr>
          <p:cNvSpPr txBox="1"/>
          <p:nvPr/>
        </p:nvSpPr>
        <p:spPr>
          <a:xfrm>
            <a:off x="1244009" y="965200"/>
            <a:ext cx="10453279" cy="5109091"/>
          </a:xfrm>
          <a:prstGeom prst="rect">
            <a:avLst/>
          </a:prstGeom>
          <a:noFill/>
          <a:ln w="28575">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7030A0"/>
                </a:solidFill>
                <a:latin typeface="Calibri"/>
                <a:cs typeface="Calibri"/>
              </a:rPr>
              <a:t>KEY TAKEAWAYS</a:t>
            </a:r>
          </a:p>
          <a:p>
            <a:endParaRPr lang="en-US" sz="2000">
              <a:latin typeface="Calibri"/>
              <a:cs typeface="Calibri"/>
            </a:endParaRPr>
          </a:p>
          <a:p>
            <a:pPr marL="342900" indent="-342900">
              <a:buFont typeface="Wingdings"/>
              <a:buChar char="Ø"/>
            </a:pPr>
            <a:r>
              <a:rPr lang="en-US" sz="2000" dirty="0">
                <a:latin typeface="Calibri"/>
                <a:cs typeface="Calibri"/>
              </a:rPr>
              <a:t>To thrive in a competitive market, Myntra must focus on customer sentiment insights, reinforce its strengths, and strategically address areas for improvement. </a:t>
            </a:r>
          </a:p>
          <a:p>
            <a:endParaRPr lang="en-US" sz="2000">
              <a:latin typeface="Calibri"/>
              <a:cs typeface="Calibri"/>
            </a:endParaRPr>
          </a:p>
          <a:p>
            <a:pPr marL="342900" indent="-342900">
              <a:buFont typeface="Wingdings"/>
              <a:buChar char="Ø"/>
            </a:pPr>
            <a:r>
              <a:rPr lang="en-US" sz="2000" dirty="0">
                <a:latin typeface="Calibri"/>
                <a:cs typeface="Calibri"/>
              </a:rPr>
              <a:t>Prioritizing fast delivery, quality, and responsiveness will strengthen customer trust and loyalty.</a:t>
            </a:r>
          </a:p>
          <a:p>
            <a:pPr marL="342900" indent="-342900">
              <a:buFont typeface="Wingdings"/>
              <a:buChar char="Ø"/>
            </a:pPr>
            <a:endParaRPr lang="en-US"/>
          </a:p>
          <a:p>
            <a:pPr marL="342900" indent="-342900">
              <a:buFont typeface="Wingdings"/>
              <a:buChar char="Ø"/>
            </a:pPr>
            <a:r>
              <a:rPr lang="en-US" sz="2000" dirty="0">
                <a:latin typeface="Calibri"/>
                <a:cs typeface="Calibri"/>
              </a:rPr>
              <a:t>By aligning with sustainable, tech-driven, and influencer-led trends, Myntra can enhance its market position. </a:t>
            </a:r>
            <a:endParaRPr lang="en-US" dirty="0">
              <a:latin typeface="Tenorite"/>
              <a:cs typeface="Calibri"/>
            </a:endParaRPr>
          </a:p>
          <a:p>
            <a:pPr marL="342900" indent="-342900">
              <a:buFont typeface="Wingdings"/>
              <a:buChar char="Ø"/>
            </a:pPr>
            <a:endParaRPr lang="en-US" sz="2000">
              <a:latin typeface="Calibri"/>
              <a:cs typeface="Calibri"/>
            </a:endParaRPr>
          </a:p>
          <a:p>
            <a:pPr marL="342900" indent="-342900">
              <a:buFont typeface="Wingdings"/>
              <a:buChar char="Ø"/>
            </a:pPr>
            <a:r>
              <a:rPr lang="en-US" sz="2000" dirty="0">
                <a:latin typeface="Calibri"/>
                <a:cs typeface="Calibri"/>
              </a:rPr>
              <a:t>Implementing regular quality checks, improving logistics, and encouraging customer feedback will support ongoing improvement. </a:t>
            </a:r>
            <a:endParaRPr lang="en-US" dirty="0">
              <a:latin typeface="Tenorite"/>
              <a:cs typeface="Calibri"/>
            </a:endParaRPr>
          </a:p>
          <a:p>
            <a:endParaRPr lang="en-US" sz="2000">
              <a:latin typeface="Calibri"/>
              <a:cs typeface="Calibri"/>
            </a:endParaRPr>
          </a:p>
          <a:p>
            <a:pPr marL="342900" indent="-342900">
              <a:buFont typeface="Wingdings"/>
              <a:buChar char="Ø"/>
            </a:pPr>
            <a:r>
              <a:rPr lang="en-US" sz="2000" dirty="0">
                <a:latin typeface="Calibri"/>
                <a:cs typeface="Calibri"/>
              </a:rPr>
              <a:t>A commitment to these strategies will ensure Myntra remains agile, customer-centric, and well-positioned for sustainable growth in the fashion retail industry.</a:t>
            </a:r>
            <a:endParaRPr lang="en-US" dirty="0"/>
          </a:p>
          <a:p>
            <a:pPr marL="342900" indent="-342900" algn="l">
              <a:buFont typeface="Wingdings"/>
              <a:buChar char="Ø"/>
            </a:pPr>
            <a:endParaRPr lang="en-US" sz="2000">
              <a:latin typeface="Calibri"/>
              <a:cs typeface="Calibri"/>
            </a:endParaRPr>
          </a:p>
        </p:txBody>
      </p:sp>
      <p:pic>
        <p:nvPicPr>
          <p:cNvPr id="3" name="Picture 2" descr="accuracy, arrow, target, targeting ">
            <a:extLst>
              <a:ext uri="{FF2B5EF4-FFF2-40B4-BE49-F238E27FC236}">
                <a16:creationId xmlns:a16="http://schemas.microsoft.com/office/drawing/2014/main" id="{4FE6791B-C2F1-B6AA-560C-29C46C2676FC}"/>
              </a:ext>
            </a:extLst>
          </p:cNvPr>
          <p:cNvPicPr>
            <a:picLocks noChangeAspect="1"/>
          </p:cNvPicPr>
          <p:nvPr/>
        </p:nvPicPr>
        <p:blipFill>
          <a:blip r:embed="rId2"/>
          <a:stretch>
            <a:fillRect/>
          </a:stretch>
        </p:blipFill>
        <p:spPr>
          <a:xfrm>
            <a:off x="941574" y="1707114"/>
            <a:ext cx="609600" cy="609600"/>
          </a:xfrm>
          <a:prstGeom prst="rect">
            <a:avLst/>
          </a:prstGeom>
        </p:spPr>
      </p:pic>
      <p:pic>
        <p:nvPicPr>
          <p:cNvPr id="4" name="Picture 3" descr="accuracy, arrow, target, targeting ">
            <a:extLst>
              <a:ext uri="{FF2B5EF4-FFF2-40B4-BE49-F238E27FC236}">
                <a16:creationId xmlns:a16="http://schemas.microsoft.com/office/drawing/2014/main" id="{8395D8E2-7A38-D209-C517-691EAB37D06B}"/>
              </a:ext>
            </a:extLst>
          </p:cNvPr>
          <p:cNvPicPr>
            <a:picLocks noChangeAspect="1"/>
          </p:cNvPicPr>
          <p:nvPr/>
        </p:nvPicPr>
        <p:blipFill>
          <a:blip r:embed="rId2"/>
          <a:stretch>
            <a:fillRect/>
          </a:stretch>
        </p:blipFill>
        <p:spPr>
          <a:xfrm>
            <a:off x="944526" y="2476202"/>
            <a:ext cx="609600" cy="609600"/>
          </a:xfrm>
          <a:prstGeom prst="rect">
            <a:avLst/>
          </a:prstGeom>
        </p:spPr>
      </p:pic>
      <p:pic>
        <p:nvPicPr>
          <p:cNvPr id="5" name="Picture 4" descr="accuracy, arrow, target, targeting ">
            <a:extLst>
              <a:ext uri="{FF2B5EF4-FFF2-40B4-BE49-F238E27FC236}">
                <a16:creationId xmlns:a16="http://schemas.microsoft.com/office/drawing/2014/main" id="{709E6C19-6CD7-E6BB-A4AB-13FB80C735EB}"/>
              </a:ext>
            </a:extLst>
          </p:cNvPr>
          <p:cNvPicPr>
            <a:picLocks noChangeAspect="1"/>
          </p:cNvPicPr>
          <p:nvPr/>
        </p:nvPicPr>
        <p:blipFill>
          <a:blip r:embed="rId2"/>
          <a:stretch>
            <a:fillRect/>
          </a:stretch>
        </p:blipFill>
        <p:spPr>
          <a:xfrm>
            <a:off x="944526" y="3237611"/>
            <a:ext cx="609600" cy="609600"/>
          </a:xfrm>
          <a:prstGeom prst="rect">
            <a:avLst/>
          </a:prstGeom>
        </p:spPr>
      </p:pic>
      <p:pic>
        <p:nvPicPr>
          <p:cNvPr id="6" name="Picture 5" descr="accuracy, arrow, target, targeting ">
            <a:extLst>
              <a:ext uri="{FF2B5EF4-FFF2-40B4-BE49-F238E27FC236}">
                <a16:creationId xmlns:a16="http://schemas.microsoft.com/office/drawing/2014/main" id="{AB27E573-FCB7-8B8F-93F4-C86CAAE50173}"/>
              </a:ext>
            </a:extLst>
          </p:cNvPr>
          <p:cNvPicPr>
            <a:picLocks noChangeAspect="1"/>
          </p:cNvPicPr>
          <p:nvPr/>
        </p:nvPicPr>
        <p:blipFill>
          <a:blip r:embed="rId2"/>
          <a:stretch>
            <a:fillRect/>
          </a:stretch>
        </p:blipFill>
        <p:spPr>
          <a:xfrm>
            <a:off x="948660" y="4169732"/>
            <a:ext cx="609600" cy="609600"/>
          </a:xfrm>
          <a:prstGeom prst="rect">
            <a:avLst/>
          </a:prstGeom>
        </p:spPr>
      </p:pic>
      <p:pic>
        <p:nvPicPr>
          <p:cNvPr id="7" name="Picture 6" descr="accuracy, arrow, target, targeting ">
            <a:extLst>
              <a:ext uri="{FF2B5EF4-FFF2-40B4-BE49-F238E27FC236}">
                <a16:creationId xmlns:a16="http://schemas.microsoft.com/office/drawing/2014/main" id="{F91C1421-28EC-7EF6-6934-E32684A0A494}"/>
              </a:ext>
            </a:extLst>
          </p:cNvPr>
          <p:cNvPicPr>
            <a:picLocks noChangeAspect="1"/>
          </p:cNvPicPr>
          <p:nvPr/>
        </p:nvPicPr>
        <p:blipFill>
          <a:blip r:embed="rId2"/>
          <a:stretch>
            <a:fillRect/>
          </a:stretch>
        </p:blipFill>
        <p:spPr>
          <a:xfrm>
            <a:off x="953976" y="5083545"/>
            <a:ext cx="609600" cy="609600"/>
          </a:xfrm>
          <a:prstGeom prst="rect">
            <a:avLst/>
          </a:prstGeom>
        </p:spPr>
      </p:pic>
      <p:sp>
        <p:nvSpPr>
          <p:cNvPr id="8" name="TextBox 7">
            <a:extLst>
              <a:ext uri="{FF2B5EF4-FFF2-40B4-BE49-F238E27FC236}">
                <a16:creationId xmlns:a16="http://schemas.microsoft.com/office/drawing/2014/main" id="{F41A5F55-695D-DAB7-25C7-2C96D1CAB56F}"/>
              </a:ext>
            </a:extLst>
          </p:cNvPr>
          <p:cNvSpPr txBox="1"/>
          <p:nvPr/>
        </p:nvSpPr>
        <p:spPr>
          <a:xfrm>
            <a:off x="2249248" y="94034"/>
            <a:ext cx="8242299" cy="646331"/>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b="1" i="1" dirty="0">
                <a:solidFill>
                  <a:srgbClr val="C00000"/>
                </a:solidFill>
                <a:latin typeface="Calibri"/>
                <a:cs typeface="Calibri"/>
              </a:rPr>
              <a:t>WRAP-UP OF MYNTRA ANALYSIS</a:t>
            </a:r>
            <a:endParaRPr lang="en-US" sz="3600" i="1">
              <a:solidFill>
                <a:srgbClr val="C00000"/>
              </a:solidFill>
              <a:latin typeface="Calibri"/>
              <a:cs typeface="Calibri"/>
            </a:endParaRPr>
          </a:p>
        </p:txBody>
      </p:sp>
    </p:spTree>
    <p:extLst>
      <p:ext uri="{BB962C8B-B14F-4D97-AF65-F5344CB8AC3E}">
        <p14:creationId xmlns:p14="http://schemas.microsoft.com/office/powerpoint/2010/main" val="1366345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Myntra expects 40 percent growth during fashion upgrade event">
            <a:extLst>
              <a:ext uri="{FF2B5EF4-FFF2-40B4-BE49-F238E27FC236}">
                <a16:creationId xmlns:a16="http://schemas.microsoft.com/office/drawing/2014/main" id="{8CAEA36E-3FAB-3E32-D10C-9E45B5FFFBBE}"/>
              </a:ext>
            </a:extLst>
          </p:cNvPr>
          <p:cNvPicPr>
            <a:picLocks noChangeAspect="1"/>
          </p:cNvPicPr>
          <p:nvPr/>
        </p:nvPicPr>
        <p:blipFill>
          <a:blip r:embed="rId2"/>
          <a:stretch>
            <a:fillRect/>
          </a:stretch>
        </p:blipFill>
        <p:spPr>
          <a:xfrm>
            <a:off x="9263626" y="159160"/>
            <a:ext cx="2743200" cy="2737873"/>
          </a:xfrm>
          <a:prstGeom prst="rect">
            <a:avLst/>
          </a:prstGeom>
        </p:spPr>
      </p:pic>
      <p:pic>
        <p:nvPicPr>
          <p:cNvPr id="3" name="Picture 2" descr="Myntra's BFF sale sees 5 million customers, 8 million orders">
            <a:extLst>
              <a:ext uri="{FF2B5EF4-FFF2-40B4-BE49-F238E27FC236}">
                <a16:creationId xmlns:a16="http://schemas.microsoft.com/office/drawing/2014/main" id="{D7EB5900-6015-9F51-BC2D-7D1AA28AEE01}"/>
              </a:ext>
            </a:extLst>
          </p:cNvPr>
          <p:cNvPicPr>
            <a:picLocks noChangeAspect="1"/>
          </p:cNvPicPr>
          <p:nvPr/>
        </p:nvPicPr>
        <p:blipFill>
          <a:blip r:embed="rId3"/>
          <a:stretch>
            <a:fillRect/>
          </a:stretch>
        </p:blipFill>
        <p:spPr>
          <a:xfrm>
            <a:off x="-3073" y="3687967"/>
            <a:ext cx="2743199" cy="3168344"/>
          </a:xfrm>
          <a:prstGeom prst="rect">
            <a:avLst/>
          </a:prstGeom>
        </p:spPr>
      </p:pic>
      <p:pic>
        <p:nvPicPr>
          <p:cNvPr id="4" name="Picture 3" descr="Myntra introduces its Style Squad; emerging creators handpicked to be the  faces of Myntra's Social Commerce - Social Nation">
            <a:extLst>
              <a:ext uri="{FF2B5EF4-FFF2-40B4-BE49-F238E27FC236}">
                <a16:creationId xmlns:a16="http://schemas.microsoft.com/office/drawing/2014/main" id="{91DBCADB-8E08-4A57-9EFE-50CC1C9AEA48}"/>
              </a:ext>
            </a:extLst>
          </p:cNvPr>
          <p:cNvPicPr>
            <a:picLocks noChangeAspect="1"/>
          </p:cNvPicPr>
          <p:nvPr/>
        </p:nvPicPr>
        <p:blipFill>
          <a:blip r:embed="rId4"/>
          <a:stretch>
            <a:fillRect/>
          </a:stretch>
        </p:blipFill>
        <p:spPr>
          <a:xfrm>
            <a:off x="9446342" y="4959865"/>
            <a:ext cx="2743199" cy="1830228"/>
          </a:xfrm>
          <a:prstGeom prst="rect">
            <a:avLst/>
          </a:prstGeom>
        </p:spPr>
      </p:pic>
      <p:pic>
        <p:nvPicPr>
          <p:cNvPr id="5" name="Picture 4" descr="Myntra gets Hrithik Roshan, Sonakshi Sinha and Samantha Akkineni to  announce EORS | The Work | Campaign India">
            <a:extLst>
              <a:ext uri="{FF2B5EF4-FFF2-40B4-BE49-F238E27FC236}">
                <a16:creationId xmlns:a16="http://schemas.microsoft.com/office/drawing/2014/main" id="{A45AEC24-248A-831A-5CCC-FA373DEC6C75}"/>
              </a:ext>
            </a:extLst>
          </p:cNvPr>
          <p:cNvPicPr>
            <a:picLocks noChangeAspect="1"/>
          </p:cNvPicPr>
          <p:nvPr/>
        </p:nvPicPr>
        <p:blipFill>
          <a:blip r:embed="rId5"/>
          <a:stretch>
            <a:fillRect/>
          </a:stretch>
        </p:blipFill>
        <p:spPr>
          <a:xfrm>
            <a:off x="819" y="297938"/>
            <a:ext cx="2457450" cy="1543050"/>
          </a:xfrm>
          <a:prstGeom prst="rect">
            <a:avLst/>
          </a:prstGeom>
        </p:spPr>
      </p:pic>
      <p:pic>
        <p:nvPicPr>
          <p:cNvPr id="8" name="Picture 7" descr="Vijay Deverakonda on X: &quot;The Myntra Big Fashion Festival starts at  midnight, and this is where you make your festive fashion look 10/10 WOW.  Go on, get retweeting to spread the word,">
            <a:extLst>
              <a:ext uri="{FF2B5EF4-FFF2-40B4-BE49-F238E27FC236}">
                <a16:creationId xmlns:a16="http://schemas.microsoft.com/office/drawing/2014/main" id="{F1B386FF-EBCE-8AC5-6A7E-A3CB22819D15}"/>
              </a:ext>
            </a:extLst>
          </p:cNvPr>
          <p:cNvPicPr>
            <a:picLocks noChangeAspect="1"/>
          </p:cNvPicPr>
          <p:nvPr/>
        </p:nvPicPr>
        <p:blipFill>
          <a:blip r:embed="rId6"/>
          <a:stretch>
            <a:fillRect/>
          </a:stretch>
        </p:blipFill>
        <p:spPr>
          <a:xfrm>
            <a:off x="6422922" y="169590"/>
            <a:ext cx="2743200" cy="1545336"/>
          </a:xfrm>
          <a:prstGeom prst="rect">
            <a:avLst/>
          </a:prstGeom>
        </p:spPr>
      </p:pic>
      <p:pic>
        <p:nvPicPr>
          <p:cNvPr id="9" name="Picture 8" descr="Myntra Fashion Superstar (TV Series 2019– ) - Photos - IMDb">
            <a:extLst>
              <a:ext uri="{FF2B5EF4-FFF2-40B4-BE49-F238E27FC236}">
                <a16:creationId xmlns:a16="http://schemas.microsoft.com/office/drawing/2014/main" id="{71FE095F-2671-E2A2-8537-391B32B1256B}"/>
              </a:ext>
            </a:extLst>
          </p:cNvPr>
          <p:cNvPicPr>
            <a:picLocks noChangeAspect="1"/>
          </p:cNvPicPr>
          <p:nvPr/>
        </p:nvPicPr>
        <p:blipFill>
          <a:blip r:embed="rId7"/>
          <a:stretch>
            <a:fillRect/>
          </a:stretch>
        </p:blipFill>
        <p:spPr>
          <a:xfrm>
            <a:off x="6029017" y="1584141"/>
            <a:ext cx="2590800" cy="3891280"/>
          </a:xfrm>
          <a:prstGeom prst="rect">
            <a:avLst/>
          </a:prstGeom>
        </p:spPr>
      </p:pic>
      <p:pic>
        <p:nvPicPr>
          <p:cNvPr id="10" name="Picture 9" descr="Myntra brings Sushmita Sen onboard for season 2 of its digital fashion  reality show">
            <a:extLst>
              <a:ext uri="{FF2B5EF4-FFF2-40B4-BE49-F238E27FC236}">
                <a16:creationId xmlns:a16="http://schemas.microsoft.com/office/drawing/2014/main" id="{61197663-86A7-8FCF-CD15-DA9E202440C8}"/>
              </a:ext>
            </a:extLst>
          </p:cNvPr>
          <p:cNvPicPr>
            <a:picLocks noChangeAspect="1"/>
          </p:cNvPicPr>
          <p:nvPr/>
        </p:nvPicPr>
        <p:blipFill>
          <a:blip r:embed="rId8"/>
          <a:stretch>
            <a:fillRect/>
          </a:stretch>
        </p:blipFill>
        <p:spPr>
          <a:xfrm>
            <a:off x="2170061" y="4415913"/>
            <a:ext cx="2413000" cy="2444750"/>
          </a:xfrm>
          <a:prstGeom prst="rect">
            <a:avLst/>
          </a:prstGeom>
        </p:spPr>
      </p:pic>
      <p:pic>
        <p:nvPicPr>
          <p:cNvPr id="11" name="Picture 10" descr="Myntra Fashion Superstar (TV Series 2019– ) - Photos - IMDb">
            <a:extLst>
              <a:ext uri="{FF2B5EF4-FFF2-40B4-BE49-F238E27FC236}">
                <a16:creationId xmlns:a16="http://schemas.microsoft.com/office/drawing/2014/main" id="{1C21D671-C3AB-6091-E620-218A0A27B666}"/>
              </a:ext>
            </a:extLst>
          </p:cNvPr>
          <p:cNvPicPr>
            <a:picLocks noChangeAspect="1"/>
          </p:cNvPicPr>
          <p:nvPr/>
        </p:nvPicPr>
        <p:blipFill>
          <a:blip r:embed="rId9"/>
          <a:stretch>
            <a:fillRect/>
          </a:stretch>
        </p:blipFill>
        <p:spPr>
          <a:xfrm>
            <a:off x="2397842" y="-2162"/>
            <a:ext cx="1816100" cy="2724785"/>
          </a:xfrm>
          <a:prstGeom prst="rect">
            <a:avLst/>
          </a:prstGeom>
        </p:spPr>
      </p:pic>
      <p:pic>
        <p:nvPicPr>
          <p:cNvPr id="12" name="Picture 11" descr="Myntra's reality show Fashion Superstar will broaden the influencer market">
            <a:extLst>
              <a:ext uri="{FF2B5EF4-FFF2-40B4-BE49-F238E27FC236}">
                <a16:creationId xmlns:a16="http://schemas.microsoft.com/office/drawing/2014/main" id="{1D0E9520-4DFF-42E7-2650-4A307A8EABA0}"/>
              </a:ext>
            </a:extLst>
          </p:cNvPr>
          <p:cNvPicPr>
            <a:picLocks noChangeAspect="1"/>
          </p:cNvPicPr>
          <p:nvPr/>
        </p:nvPicPr>
        <p:blipFill>
          <a:blip r:embed="rId10"/>
          <a:stretch>
            <a:fillRect/>
          </a:stretch>
        </p:blipFill>
        <p:spPr>
          <a:xfrm>
            <a:off x="3918976" y="4328959"/>
            <a:ext cx="1956208" cy="1266312"/>
          </a:xfrm>
          <a:prstGeom prst="rect">
            <a:avLst/>
          </a:prstGeom>
        </p:spPr>
      </p:pic>
      <p:pic>
        <p:nvPicPr>
          <p:cNvPr id="13" name="Picture 12" descr="Myntra Right To Fashion Sale | Best Offers To Claim">
            <a:extLst>
              <a:ext uri="{FF2B5EF4-FFF2-40B4-BE49-F238E27FC236}">
                <a16:creationId xmlns:a16="http://schemas.microsoft.com/office/drawing/2014/main" id="{3A460372-9D54-1299-59B8-465D0A18F03C}"/>
              </a:ext>
            </a:extLst>
          </p:cNvPr>
          <p:cNvPicPr>
            <a:picLocks noChangeAspect="1"/>
          </p:cNvPicPr>
          <p:nvPr/>
        </p:nvPicPr>
        <p:blipFill>
          <a:blip r:embed="rId11"/>
          <a:stretch>
            <a:fillRect/>
          </a:stretch>
        </p:blipFill>
        <p:spPr>
          <a:xfrm>
            <a:off x="4213327" y="5642612"/>
            <a:ext cx="2743199" cy="1221614"/>
          </a:xfrm>
          <a:prstGeom prst="rect">
            <a:avLst/>
          </a:prstGeom>
        </p:spPr>
      </p:pic>
      <p:pic>
        <p:nvPicPr>
          <p:cNvPr id="14" name="Picture 13" descr="Myntra Photos Discount Factory | www.paeg.uz">
            <a:extLst>
              <a:ext uri="{FF2B5EF4-FFF2-40B4-BE49-F238E27FC236}">
                <a16:creationId xmlns:a16="http://schemas.microsoft.com/office/drawing/2014/main" id="{2912B68A-83B3-44F4-B20D-7EE94B0FDA1A}"/>
              </a:ext>
            </a:extLst>
          </p:cNvPr>
          <p:cNvPicPr>
            <a:picLocks noChangeAspect="1"/>
          </p:cNvPicPr>
          <p:nvPr/>
        </p:nvPicPr>
        <p:blipFill>
          <a:blip r:embed="rId12"/>
          <a:stretch>
            <a:fillRect/>
          </a:stretch>
        </p:blipFill>
        <p:spPr>
          <a:xfrm>
            <a:off x="8617565" y="2882900"/>
            <a:ext cx="3390490" cy="2073787"/>
          </a:xfrm>
          <a:prstGeom prst="rect">
            <a:avLst/>
          </a:prstGeom>
        </p:spPr>
      </p:pic>
      <p:pic>
        <p:nvPicPr>
          <p:cNvPr id="15" name="Picture 14" descr="Myntra - Myntra updated their cover photo.">
            <a:extLst>
              <a:ext uri="{FF2B5EF4-FFF2-40B4-BE49-F238E27FC236}">
                <a16:creationId xmlns:a16="http://schemas.microsoft.com/office/drawing/2014/main" id="{4A5A2563-7F39-9A18-F497-494FFF39F611}"/>
              </a:ext>
            </a:extLst>
          </p:cNvPr>
          <p:cNvPicPr>
            <a:picLocks noChangeAspect="1"/>
          </p:cNvPicPr>
          <p:nvPr/>
        </p:nvPicPr>
        <p:blipFill>
          <a:blip r:embed="rId13"/>
          <a:stretch>
            <a:fillRect/>
          </a:stretch>
        </p:blipFill>
        <p:spPr>
          <a:xfrm>
            <a:off x="7093769" y="5500208"/>
            <a:ext cx="2216149" cy="1027304"/>
          </a:xfrm>
          <a:prstGeom prst="rect">
            <a:avLst/>
          </a:prstGeom>
        </p:spPr>
      </p:pic>
      <p:pic>
        <p:nvPicPr>
          <p:cNvPr id="17" name="Picture 16" descr="Image result for myntra line image">
            <a:extLst>
              <a:ext uri="{FF2B5EF4-FFF2-40B4-BE49-F238E27FC236}">
                <a16:creationId xmlns:a16="http://schemas.microsoft.com/office/drawing/2014/main" id="{47C6133B-5E67-21FF-5AA0-35DFFC868953}"/>
              </a:ext>
            </a:extLst>
          </p:cNvPr>
          <p:cNvPicPr>
            <a:picLocks noChangeAspect="1"/>
          </p:cNvPicPr>
          <p:nvPr/>
        </p:nvPicPr>
        <p:blipFill>
          <a:blip r:embed="rId14"/>
          <a:stretch>
            <a:fillRect/>
          </a:stretch>
        </p:blipFill>
        <p:spPr>
          <a:xfrm>
            <a:off x="3676650" y="1217645"/>
            <a:ext cx="2743200" cy="1679510"/>
          </a:xfrm>
          <a:prstGeom prst="rect">
            <a:avLst/>
          </a:prstGeom>
        </p:spPr>
      </p:pic>
      <p:pic>
        <p:nvPicPr>
          <p:cNvPr id="18" name="Picture 17" descr="YET E-commerce News: Myntra plans to diversify; faster approach to ...">
            <a:extLst>
              <a:ext uri="{FF2B5EF4-FFF2-40B4-BE49-F238E27FC236}">
                <a16:creationId xmlns:a16="http://schemas.microsoft.com/office/drawing/2014/main" id="{82B13955-D179-04FD-01A1-1CFB889C22A3}"/>
              </a:ext>
            </a:extLst>
          </p:cNvPr>
          <p:cNvPicPr>
            <a:picLocks noChangeAspect="1"/>
          </p:cNvPicPr>
          <p:nvPr/>
        </p:nvPicPr>
        <p:blipFill>
          <a:blip r:embed="rId15"/>
          <a:stretch>
            <a:fillRect/>
          </a:stretch>
        </p:blipFill>
        <p:spPr>
          <a:xfrm>
            <a:off x="0" y="1908956"/>
            <a:ext cx="2743200" cy="1630388"/>
          </a:xfrm>
          <a:prstGeom prst="rect">
            <a:avLst/>
          </a:prstGeom>
        </p:spPr>
      </p:pic>
      <p:pic>
        <p:nvPicPr>
          <p:cNvPr id="19" name="Picture 18" descr="Image result for myntra line image">
            <a:extLst>
              <a:ext uri="{FF2B5EF4-FFF2-40B4-BE49-F238E27FC236}">
                <a16:creationId xmlns:a16="http://schemas.microsoft.com/office/drawing/2014/main" id="{4EB30FEC-C92C-F2E0-7398-2CE0E66F5C73}"/>
              </a:ext>
            </a:extLst>
          </p:cNvPr>
          <p:cNvPicPr>
            <a:picLocks noChangeAspect="1"/>
          </p:cNvPicPr>
          <p:nvPr/>
        </p:nvPicPr>
        <p:blipFill>
          <a:blip r:embed="rId16"/>
          <a:stretch>
            <a:fillRect/>
          </a:stretch>
        </p:blipFill>
        <p:spPr>
          <a:xfrm>
            <a:off x="4330700" y="-1040"/>
            <a:ext cx="1930399" cy="1589580"/>
          </a:xfrm>
          <a:prstGeom prst="rect">
            <a:avLst/>
          </a:prstGeom>
        </p:spPr>
      </p:pic>
      <p:pic>
        <p:nvPicPr>
          <p:cNvPr id="20" name="Picture 19" descr="Early access for the Myntra Big Fashion Festival has begun ...">
            <a:extLst>
              <a:ext uri="{FF2B5EF4-FFF2-40B4-BE49-F238E27FC236}">
                <a16:creationId xmlns:a16="http://schemas.microsoft.com/office/drawing/2014/main" id="{E0B77DC9-4129-6AE4-0CB9-84190C5DDBF8}"/>
              </a:ext>
            </a:extLst>
          </p:cNvPr>
          <p:cNvPicPr>
            <a:picLocks noChangeAspect="1"/>
          </p:cNvPicPr>
          <p:nvPr/>
        </p:nvPicPr>
        <p:blipFill>
          <a:blip r:embed="rId17"/>
          <a:stretch>
            <a:fillRect/>
          </a:stretch>
        </p:blipFill>
        <p:spPr>
          <a:xfrm>
            <a:off x="3022600" y="2597150"/>
            <a:ext cx="2698750" cy="1720850"/>
          </a:xfrm>
          <a:prstGeom prst="rect">
            <a:avLst/>
          </a:prstGeom>
        </p:spPr>
      </p:pic>
    </p:spTree>
    <p:extLst>
      <p:ext uri="{BB962C8B-B14F-4D97-AF65-F5344CB8AC3E}">
        <p14:creationId xmlns:p14="http://schemas.microsoft.com/office/powerpoint/2010/main" val="285803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ppreciate, celebration, gratitude, thankyou ">
            <a:extLst>
              <a:ext uri="{FF2B5EF4-FFF2-40B4-BE49-F238E27FC236}">
                <a16:creationId xmlns:a16="http://schemas.microsoft.com/office/drawing/2014/main" id="{4BCC0894-151E-E4A9-BE7D-A74516FCBE3E}"/>
              </a:ext>
            </a:extLst>
          </p:cNvPr>
          <p:cNvPicPr>
            <a:picLocks noChangeAspect="1"/>
          </p:cNvPicPr>
          <p:nvPr/>
        </p:nvPicPr>
        <p:blipFill>
          <a:blip r:embed="rId2"/>
          <a:stretch>
            <a:fillRect/>
          </a:stretch>
        </p:blipFill>
        <p:spPr>
          <a:xfrm>
            <a:off x="4639340" y="4305595"/>
            <a:ext cx="2476203" cy="1501553"/>
          </a:xfrm>
          <a:prstGeom prst="rect">
            <a:avLst/>
          </a:prstGeom>
        </p:spPr>
      </p:pic>
      <p:pic>
        <p:nvPicPr>
          <p:cNvPr id="4" name="Picture 3" descr="Free Thanks PowerPoint, Canva, and ...">
            <a:extLst>
              <a:ext uri="{FF2B5EF4-FFF2-40B4-BE49-F238E27FC236}">
                <a16:creationId xmlns:a16="http://schemas.microsoft.com/office/drawing/2014/main" id="{F3FDF9B9-E107-C86E-1E9A-9EF22FC26BE6}"/>
              </a:ext>
            </a:extLst>
          </p:cNvPr>
          <p:cNvPicPr>
            <a:picLocks noChangeAspect="1"/>
          </p:cNvPicPr>
          <p:nvPr/>
        </p:nvPicPr>
        <p:blipFill>
          <a:blip r:embed="rId3"/>
          <a:stretch>
            <a:fillRect/>
          </a:stretch>
        </p:blipFill>
        <p:spPr>
          <a:xfrm>
            <a:off x="3560726" y="1012858"/>
            <a:ext cx="4639339" cy="2540377"/>
          </a:xfrm>
          <a:prstGeom prst="rect">
            <a:avLst/>
          </a:prstGeom>
          <a:ln>
            <a:solidFill>
              <a:schemeClr val="accent4">
                <a:lumMod val="75000"/>
              </a:schemeClr>
            </a:solidFill>
          </a:ln>
        </p:spPr>
      </p:pic>
      <p:sp>
        <p:nvSpPr>
          <p:cNvPr id="5" name="TextBox 4">
            <a:extLst>
              <a:ext uri="{FF2B5EF4-FFF2-40B4-BE49-F238E27FC236}">
                <a16:creationId xmlns:a16="http://schemas.microsoft.com/office/drawing/2014/main" id="{35330533-1770-070B-3AB2-068796919406}"/>
              </a:ext>
            </a:extLst>
          </p:cNvPr>
          <p:cNvSpPr txBox="1"/>
          <p:nvPr/>
        </p:nvSpPr>
        <p:spPr>
          <a:xfrm>
            <a:off x="381000" y="241300"/>
            <a:ext cx="11468100" cy="6362700"/>
          </a:xfrm>
          <a:prstGeom prst="rect">
            <a:avLst/>
          </a:prstGeom>
          <a:noFill/>
          <a:ln w="28575">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8245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3E8E3"/>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D3447FD-9494-2BFF-83EC-C6DD1D50BFAA}"/>
              </a:ext>
            </a:extLst>
          </p:cNvPr>
          <p:cNvSpPr txBox="1"/>
          <p:nvPr/>
        </p:nvSpPr>
        <p:spPr>
          <a:xfrm>
            <a:off x="480506" y="247650"/>
            <a:ext cx="3734568" cy="1323439"/>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rPr>
              <a:t>COMPANY </a:t>
            </a:r>
            <a:endParaRPr lang="en-US">
              <a:solidFill>
                <a:srgbClr val="7030A0"/>
              </a:solidFill>
            </a:endParaRPr>
          </a:p>
          <a:p>
            <a:pPr algn="ctr"/>
            <a:r>
              <a:rPr lang="en-US" sz="4000" b="1">
                <a:solidFill>
                  <a:srgbClr val="7030A0"/>
                </a:solidFill>
              </a:rPr>
              <a:t>OVERVIEW</a:t>
            </a:r>
          </a:p>
        </p:txBody>
      </p:sp>
      <p:sp>
        <p:nvSpPr>
          <p:cNvPr id="11" name="TextBox 10">
            <a:extLst>
              <a:ext uri="{FF2B5EF4-FFF2-40B4-BE49-F238E27FC236}">
                <a16:creationId xmlns:a16="http://schemas.microsoft.com/office/drawing/2014/main" id="{01074DBB-F24A-52B8-D80E-898C29422420}"/>
              </a:ext>
            </a:extLst>
          </p:cNvPr>
          <p:cNvSpPr txBox="1"/>
          <p:nvPr/>
        </p:nvSpPr>
        <p:spPr>
          <a:xfrm>
            <a:off x="6152160" y="367113"/>
            <a:ext cx="5907818" cy="6186309"/>
          </a:xfrm>
          <a:prstGeom prst="rect">
            <a:avLst/>
          </a:prstGeom>
          <a:solidFill>
            <a:schemeClr val="accent6">
              <a:lumMod val="40000"/>
              <a:lumOff val="60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solidFill>
                <a:srgbClr val="7030A0"/>
              </a:solidFill>
              <a:latin typeface="Calibri"/>
              <a:cs typeface="Calibri"/>
            </a:endParaRPr>
          </a:p>
          <a:p>
            <a:r>
              <a:rPr lang="en-US" b="1" dirty="0">
                <a:solidFill>
                  <a:srgbClr val="7030A0"/>
                </a:solidFill>
                <a:latin typeface="Calibri"/>
                <a:cs typeface="Calibri"/>
              </a:rPr>
              <a:t>Indian Fashion E-Commerce Industry</a:t>
            </a:r>
            <a:endParaRPr lang="en-US" dirty="0">
              <a:solidFill>
                <a:srgbClr val="AF5A64"/>
              </a:solidFill>
              <a:latin typeface="Calibri"/>
              <a:cs typeface="Calibri"/>
            </a:endParaRPr>
          </a:p>
          <a:p>
            <a:endParaRPr lang="en-US" b="1" dirty="0">
              <a:solidFill>
                <a:schemeClr val="accent2">
                  <a:lumMod val="76000"/>
                </a:schemeClr>
              </a:solidFill>
              <a:latin typeface="Calibri"/>
              <a:cs typeface="Calibri"/>
            </a:endParaRPr>
          </a:p>
          <a:p>
            <a:r>
              <a:rPr lang="en-US" b="1" dirty="0">
                <a:solidFill>
                  <a:srgbClr val="C00000"/>
                </a:solidFill>
                <a:latin typeface="Calibri"/>
                <a:cs typeface="Calibri"/>
              </a:rPr>
              <a:t>Sells Fashion &amp; Life-style Products</a:t>
            </a:r>
            <a:endParaRPr lang="en-US">
              <a:solidFill>
                <a:srgbClr val="C00000"/>
              </a:solidFill>
              <a:latin typeface="Calibri"/>
              <a:cs typeface="Calibri"/>
            </a:endParaRPr>
          </a:p>
          <a:p>
            <a:endParaRPr lang="en-US" b="1" dirty="0">
              <a:solidFill>
                <a:srgbClr val="7030A0"/>
              </a:solidFill>
              <a:latin typeface="Calibri"/>
              <a:cs typeface="Calibri"/>
            </a:endParaRPr>
          </a:p>
          <a:p>
            <a:r>
              <a:rPr lang="en-US" b="1" dirty="0">
                <a:solidFill>
                  <a:srgbClr val="7030A0"/>
                </a:solidFill>
                <a:latin typeface="Calibri"/>
                <a:cs typeface="Calibri"/>
              </a:rPr>
              <a:t>In 2007-2008 as an online portal for Personalized Gifts.</a:t>
            </a:r>
          </a:p>
          <a:p>
            <a:endParaRPr lang="en-US" b="1" dirty="0">
              <a:solidFill>
                <a:srgbClr val="7030A0"/>
              </a:solidFill>
              <a:latin typeface="Calibri"/>
              <a:cs typeface="Calibri"/>
            </a:endParaRPr>
          </a:p>
          <a:p>
            <a:r>
              <a:rPr lang="en-US" b="1" dirty="0">
                <a:solidFill>
                  <a:srgbClr val="C00000"/>
                </a:solidFill>
                <a:latin typeface="Calibri"/>
                <a:cs typeface="Calibri"/>
              </a:rPr>
              <a:t>Bengaluru, Karnataka.</a:t>
            </a:r>
            <a:endParaRPr lang="en-US">
              <a:solidFill>
                <a:srgbClr val="C00000"/>
              </a:solidFill>
              <a:latin typeface="Calibri"/>
              <a:cs typeface="Calibri"/>
            </a:endParaRPr>
          </a:p>
          <a:p>
            <a:endParaRPr lang="en-US" b="1" dirty="0">
              <a:solidFill>
                <a:srgbClr val="7030A0"/>
              </a:solidFill>
              <a:latin typeface="Calibri"/>
              <a:cs typeface="Calibri"/>
            </a:endParaRPr>
          </a:p>
          <a:p>
            <a:r>
              <a:rPr lang="en-US" b="1" dirty="0">
                <a:solidFill>
                  <a:srgbClr val="7030A0"/>
                </a:solidFill>
                <a:latin typeface="Calibri"/>
                <a:ea typeface="Calibri"/>
                <a:cs typeface="Arial"/>
              </a:rPr>
              <a:t>Offers wide Range of products over 500 Brands, including Adidas, Nike, Puma, etc.,.</a:t>
            </a:r>
            <a:endParaRPr lang="en-US" b="1">
              <a:solidFill>
                <a:srgbClr val="7030A0"/>
              </a:solidFill>
              <a:latin typeface="Calibri"/>
              <a:ea typeface="Calibri"/>
              <a:cs typeface="Calibri"/>
            </a:endParaRPr>
          </a:p>
          <a:p>
            <a:endParaRPr lang="en-US" b="1" dirty="0">
              <a:solidFill>
                <a:srgbClr val="7030A0"/>
              </a:solidFill>
              <a:latin typeface="Calibri"/>
              <a:ea typeface="Calibri"/>
              <a:cs typeface="Arial"/>
            </a:endParaRPr>
          </a:p>
          <a:p>
            <a:r>
              <a:rPr lang="en-US" b="1" dirty="0">
                <a:solidFill>
                  <a:srgbClr val="C00000"/>
                </a:solidFill>
                <a:latin typeface="Calibri"/>
                <a:ea typeface="Calibri"/>
                <a:cs typeface="Arial"/>
              </a:rPr>
              <a:t>Includes Cash-on-Delivery, 30-day return policy, &amp; a dedicated customer support team.</a:t>
            </a:r>
          </a:p>
          <a:p>
            <a:endParaRPr lang="en-US" b="1" dirty="0">
              <a:solidFill>
                <a:srgbClr val="7030A0"/>
              </a:solidFill>
              <a:latin typeface="Calibri"/>
              <a:ea typeface="Calibri"/>
              <a:cs typeface="Arial"/>
            </a:endParaRPr>
          </a:p>
          <a:p>
            <a:r>
              <a:rPr lang="en-US" b="1" dirty="0">
                <a:solidFill>
                  <a:srgbClr val="7030A0"/>
                </a:solidFill>
                <a:latin typeface="Calibri"/>
                <a:ea typeface="Calibri"/>
                <a:cs typeface="Arial"/>
              </a:rPr>
              <a:t>Try &amp; Buy "Virtual Try On" feature, alteration as services, and an M- express delivery services.</a:t>
            </a:r>
          </a:p>
          <a:p>
            <a:endParaRPr lang="en-US" b="1" dirty="0">
              <a:solidFill>
                <a:srgbClr val="7030A0"/>
              </a:solidFill>
              <a:latin typeface="Calibri"/>
              <a:ea typeface="Calibri"/>
              <a:cs typeface="Arial"/>
            </a:endParaRPr>
          </a:p>
          <a:p>
            <a:r>
              <a:rPr lang="en-US" b="1" dirty="0">
                <a:solidFill>
                  <a:srgbClr val="C00000"/>
                </a:solidFill>
                <a:latin typeface="Calibri"/>
                <a:ea typeface="Calibri"/>
                <a:cs typeface="Arial"/>
              </a:rPr>
              <a:t>Acquired by Flipkart in 2014 by $375 Million.</a:t>
            </a:r>
          </a:p>
          <a:p>
            <a:endParaRPr lang="en-US" b="1" dirty="0">
              <a:solidFill>
                <a:srgbClr val="7030A0"/>
              </a:solidFill>
              <a:latin typeface="Calibri"/>
              <a:ea typeface="Calibri"/>
              <a:cs typeface="Arial"/>
            </a:endParaRPr>
          </a:p>
          <a:p>
            <a:r>
              <a:rPr lang="en-US" b="1" dirty="0">
                <a:solidFill>
                  <a:srgbClr val="7030A0"/>
                </a:solidFill>
                <a:latin typeface="Calibri"/>
                <a:ea typeface="Calibri"/>
                <a:cs typeface="Arial"/>
              </a:rPr>
              <a:t>Myntra has partnered with many well-known brands to expand its portfolio.</a:t>
            </a:r>
          </a:p>
        </p:txBody>
      </p:sp>
      <p:pic>
        <p:nvPicPr>
          <p:cNvPr id="3" name="Picture 2" descr="Myntra opens new corporate HQ, adopts ...">
            <a:extLst>
              <a:ext uri="{FF2B5EF4-FFF2-40B4-BE49-F238E27FC236}">
                <a16:creationId xmlns:a16="http://schemas.microsoft.com/office/drawing/2014/main" id="{4176FC0C-5C87-7248-13CF-9C7E8563939E}"/>
              </a:ext>
            </a:extLst>
          </p:cNvPr>
          <p:cNvPicPr>
            <a:picLocks noChangeAspect="1"/>
          </p:cNvPicPr>
          <p:nvPr/>
        </p:nvPicPr>
        <p:blipFill>
          <a:blip r:embed="rId2"/>
          <a:stretch>
            <a:fillRect/>
          </a:stretch>
        </p:blipFill>
        <p:spPr>
          <a:xfrm>
            <a:off x="285750" y="2070100"/>
            <a:ext cx="4076700" cy="4432300"/>
          </a:xfrm>
          <a:prstGeom prst="rect">
            <a:avLst/>
          </a:prstGeom>
        </p:spPr>
      </p:pic>
      <p:sp>
        <p:nvSpPr>
          <p:cNvPr id="2" name="TextBox 1">
            <a:extLst>
              <a:ext uri="{FF2B5EF4-FFF2-40B4-BE49-F238E27FC236}">
                <a16:creationId xmlns:a16="http://schemas.microsoft.com/office/drawing/2014/main" id="{6E19AB68-38CB-9956-56BB-047500711E23}"/>
              </a:ext>
            </a:extLst>
          </p:cNvPr>
          <p:cNvSpPr txBox="1"/>
          <p:nvPr/>
        </p:nvSpPr>
        <p:spPr>
          <a:xfrm>
            <a:off x="4460875" y="376200"/>
            <a:ext cx="1668351" cy="6186309"/>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solidFill>
                <a:srgbClr val="7030A0"/>
              </a:solidFill>
              <a:latin typeface="Calibri"/>
              <a:cs typeface="Calibri"/>
            </a:endParaRPr>
          </a:p>
          <a:p>
            <a:r>
              <a:rPr lang="en-US" b="1" dirty="0">
                <a:solidFill>
                  <a:srgbClr val="7030A0"/>
                </a:solidFill>
                <a:latin typeface="Calibri"/>
                <a:cs typeface="Calibri"/>
              </a:rPr>
              <a:t>Industry Type </a:t>
            </a:r>
            <a:endParaRPr lang="en-US" dirty="0"/>
          </a:p>
          <a:p>
            <a:endParaRPr lang="en-US" b="1" dirty="0">
              <a:latin typeface="Calibri"/>
              <a:cs typeface="Calibri"/>
            </a:endParaRPr>
          </a:p>
          <a:p>
            <a:r>
              <a:rPr lang="en-US" b="1" dirty="0">
                <a:solidFill>
                  <a:srgbClr val="C00000"/>
                </a:solidFill>
                <a:latin typeface="Calibri"/>
                <a:cs typeface="Calibri"/>
              </a:rPr>
              <a:t>Product Type</a:t>
            </a:r>
          </a:p>
          <a:p>
            <a:endParaRPr lang="en-US" b="1" dirty="0">
              <a:latin typeface="Calibri"/>
              <a:cs typeface="Calibri"/>
            </a:endParaRPr>
          </a:p>
          <a:p>
            <a:r>
              <a:rPr lang="en-US" b="1" dirty="0">
                <a:solidFill>
                  <a:srgbClr val="7030A0"/>
                </a:solidFill>
                <a:latin typeface="Calibri"/>
                <a:cs typeface="Calibri"/>
              </a:rPr>
              <a:t>Founded on</a:t>
            </a:r>
          </a:p>
          <a:p>
            <a:endParaRPr lang="en-US" b="1" dirty="0">
              <a:latin typeface="Calibri"/>
              <a:cs typeface="Calibri"/>
            </a:endParaRPr>
          </a:p>
          <a:p>
            <a:r>
              <a:rPr lang="en-US" b="1" dirty="0">
                <a:solidFill>
                  <a:srgbClr val="C00000"/>
                </a:solidFill>
                <a:latin typeface="Calibri"/>
                <a:cs typeface="Calibri"/>
              </a:rPr>
              <a:t>Head-Quarters</a:t>
            </a:r>
          </a:p>
          <a:p>
            <a:endParaRPr lang="en-US" b="1" dirty="0">
              <a:latin typeface="Calibri"/>
              <a:cs typeface="Calibri"/>
            </a:endParaRPr>
          </a:p>
          <a:p>
            <a:r>
              <a:rPr lang="en-US" b="1" dirty="0">
                <a:solidFill>
                  <a:srgbClr val="7030A0"/>
                </a:solidFill>
                <a:latin typeface="Calibri"/>
                <a:cs typeface="Calibri"/>
              </a:rPr>
              <a:t>Products</a:t>
            </a:r>
          </a:p>
          <a:p>
            <a:endParaRPr lang="en-US" b="1" dirty="0">
              <a:latin typeface="Calibri"/>
              <a:cs typeface="Calibri"/>
            </a:endParaRPr>
          </a:p>
          <a:p>
            <a:endParaRPr lang="en-US" b="1" dirty="0">
              <a:latin typeface="Calibri"/>
              <a:cs typeface="Calibri"/>
            </a:endParaRPr>
          </a:p>
          <a:p>
            <a:r>
              <a:rPr lang="en-US" b="1" dirty="0">
                <a:solidFill>
                  <a:srgbClr val="C00000"/>
                </a:solidFill>
                <a:latin typeface="Calibri"/>
                <a:cs typeface="Calibri"/>
              </a:rPr>
              <a:t>Services</a:t>
            </a:r>
          </a:p>
          <a:p>
            <a:endParaRPr lang="en-US" b="1" dirty="0">
              <a:latin typeface="Calibri"/>
              <a:cs typeface="Calibri"/>
            </a:endParaRPr>
          </a:p>
          <a:p>
            <a:endParaRPr lang="en-US" b="1" dirty="0">
              <a:latin typeface="Calibri"/>
              <a:cs typeface="Calibri"/>
            </a:endParaRPr>
          </a:p>
          <a:p>
            <a:r>
              <a:rPr lang="en-US" b="1" dirty="0">
                <a:solidFill>
                  <a:srgbClr val="7030A0"/>
                </a:solidFill>
                <a:latin typeface="Calibri"/>
                <a:cs typeface="Calibri"/>
              </a:rPr>
              <a:t>Features</a:t>
            </a:r>
          </a:p>
          <a:p>
            <a:endParaRPr lang="en-US" b="1" dirty="0">
              <a:latin typeface="Calibri"/>
              <a:cs typeface="Calibri"/>
            </a:endParaRPr>
          </a:p>
          <a:p>
            <a:endParaRPr lang="en-US" b="1" dirty="0">
              <a:latin typeface="Calibri"/>
              <a:cs typeface="Calibri"/>
            </a:endParaRPr>
          </a:p>
          <a:p>
            <a:r>
              <a:rPr lang="en-US" b="1" dirty="0">
                <a:solidFill>
                  <a:srgbClr val="C00000"/>
                </a:solidFill>
                <a:latin typeface="Calibri"/>
                <a:cs typeface="Calibri"/>
              </a:rPr>
              <a:t>Parent</a:t>
            </a:r>
            <a:endParaRPr lang="en-US">
              <a:solidFill>
                <a:srgbClr val="C00000"/>
              </a:solidFill>
              <a:latin typeface="Calibri"/>
              <a:cs typeface="Calibri"/>
            </a:endParaRPr>
          </a:p>
          <a:p>
            <a:endParaRPr lang="en-US" b="1" dirty="0">
              <a:latin typeface="Calibri"/>
              <a:cs typeface="Calibri"/>
            </a:endParaRPr>
          </a:p>
          <a:p>
            <a:r>
              <a:rPr lang="en-US" b="1" dirty="0">
                <a:solidFill>
                  <a:srgbClr val="7030A0"/>
                </a:solidFill>
                <a:latin typeface="Calibri"/>
                <a:cs typeface="Calibri"/>
              </a:rPr>
              <a:t>Partnership</a:t>
            </a:r>
          </a:p>
          <a:p>
            <a:endParaRPr lang="en-US" b="1" dirty="0">
              <a:latin typeface="Calibri"/>
              <a:cs typeface="Calibri"/>
            </a:endParaRPr>
          </a:p>
        </p:txBody>
      </p:sp>
    </p:spTree>
    <p:extLst>
      <p:ext uri="{BB962C8B-B14F-4D97-AF65-F5344CB8AC3E}">
        <p14:creationId xmlns:p14="http://schemas.microsoft.com/office/powerpoint/2010/main" val="57493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6CCBEA-A97B-F8C6-A517-1104E02B2AE2}"/>
              </a:ext>
            </a:extLst>
          </p:cNvPr>
          <p:cNvSpPr txBox="1"/>
          <p:nvPr/>
        </p:nvSpPr>
        <p:spPr>
          <a:xfrm>
            <a:off x="4544623" y="262822"/>
            <a:ext cx="7431477" cy="6476600"/>
          </a:xfrm>
          <a:prstGeom prst="rect">
            <a:avLst/>
          </a:prstGeom>
          <a:noFill/>
          <a:ln w="28575">
            <a:solidFill>
              <a:schemeClr val="tx2">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dirty="0">
              <a:solidFill>
                <a:srgbClr val="000000"/>
              </a:solidFill>
              <a:latin typeface="Calibri"/>
              <a:ea typeface="Calibri"/>
              <a:cs typeface="Segoe UI"/>
            </a:endParaRPr>
          </a:p>
          <a:p>
            <a:endParaRPr lang="en-US" sz="2000" dirty="0">
              <a:solidFill>
                <a:srgbClr val="000000"/>
              </a:solidFill>
              <a:latin typeface="Calibri"/>
              <a:ea typeface="Calibri"/>
              <a:cs typeface="Segoe UI"/>
            </a:endParaRPr>
          </a:p>
          <a:p>
            <a:r>
              <a:rPr lang="en-US" sz="2000" dirty="0">
                <a:solidFill>
                  <a:srgbClr val="000000"/>
                </a:solidFill>
                <a:latin typeface="Calibri"/>
                <a:ea typeface="Calibri"/>
                <a:cs typeface="Segoe UI"/>
              </a:rPr>
              <a:t>Myntra's</a:t>
            </a:r>
            <a:r>
              <a:rPr lang="en-US" sz="2000" dirty="0">
                <a:latin typeface="Calibri"/>
                <a:ea typeface="Calibri"/>
                <a:cs typeface="Segoe UI"/>
              </a:rPr>
              <a:t> business model includes a </a:t>
            </a:r>
            <a:r>
              <a:rPr lang="en-US" sz="2000" b="1" dirty="0">
                <a:latin typeface="Calibri"/>
                <a:ea typeface="Calibri"/>
                <a:cs typeface="Segoe UI"/>
              </a:rPr>
              <a:t>Pure Play </a:t>
            </a:r>
            <a:r>
              <a:rPr lang="en-US" sz="2000" b="1" dirty="0" err="1">
                <a:latin typeface="Calibri"/>
                <a:ea typeface="Calibri"/>
                <a:cs typeface="Segoe UI"/>
              </a:rPr>
              <a:t>MarketPlace</a:t>
            </a:r>
            <a:r>
              <a:rPr lang="en-US" sz="2000" b="1" dirty="0">
                <a:latin typeface="Calibri"/>
                <a:ea typeface="Calibri"/>
                <a:cs typeface="Segoe UI"/>
              </a:rPr>
              <a:t> (PPMP)</a:t>
            </a:r>
            <a:r>
              <a:rPr lang="en-US" sz="2000" dirty="0">
                <a:latin typeface="Calibri"/>
                <a:ea typeface="Calibri"/>
                <a:cs typeface="Segoe UI"/>
              </a:rPr>
              <a:t> model, in this sellers store and pack their products,&amp; Myntra handles Logistics and a </a:t>
            </a:r>
            <a:r>
              <a:rPr lang="en-US" sz="2000" b="1" dirty="0">
                <a:latin typeface="Calibri"/>
                <a:ea typeface="Calibri"/>
                <a:cs typeface="Segoe UI"/>
              </a:rPr>
              <a:t>Merchant Seller Agreement (MSA)</a:t>
            </a:r>
            <a:r>
              <a:rPr lang="en-US" sz="2000" dirty="0">
                <a:latin typeface="Calibri"/>
                <a:ea typeface="Calibri"/>
                <a:cs typeface="Segoe UI"/>
              </a:rPr>
              <a:t> model. </a:t>
            </a:r>
            <a:endParaRPr lang="en-US" sz="2000" dirty="0">
              <a:solidFill>
                <a:srgbClr val="FF0000"/>
              </a:solidFill>
              <a:latin typeface="Calibri"/>
              <a:ea typeface="Calibri"/>
              <a:cs typeface="Segoe UI"/>
            </a:endParaRPr>
          </a:p>
          <a:p>
            <a:endParaRPr lang="en-US" sz="2000" dirty="0">
              <a:solidFill>
                <a:srgbClr val="000000"/>
              </a:solidFill>
              <a:latin typeface="Calibri"/>
              <a:ea typeface="Calibri"/>
              <a:cs typeface="Segoe UI"/>
            </a:endParaRPr>
          </a:p>
          <a:p>
            <a:endParaRPr lang="en-US" sz="2000" dirty="0">
              <a:latin typeface="Calibri"/>
              <a:ea typeface="Calibri"/>
              <a:cs typeface="Segoe UI"/>
            </a:endParaRPr>
          </a:p>
          <a:p>
            <a:r>
              <a:rPr lang="en-US" sz="2000" dirty="0">
                <a:latin typeface="Calibri"/>
                <a:ea typeface="Open Sans"/>
                <a:cs typeface="Open Sans"/>
              </a:rPr>
              <a:t>Myntra has embraced an </a:t>
            </a:r>
            <a:r>
              <a:rPr lang="en-US" sz="2000" b="1" dirty="0">
                <a:latin typeface="Calibri"/>
                <a:ea typeface="Open Sans"/>
                <a:cs typeface="Open Sans"/>
              </a:rPr>
              <a:t>aggregator business model strategy</a:t>
            </a:r>
            <a:r>
              <a:rPr lang="en-US" sz="2000" dirty="0">
                <a:latin typeface="Calibri"/>
                <a:ea typeface="Open Sans"/>
                <a:cs typeface="Open Sans"/>
              </a:rPr>
              <a:t>, which marks a smooth</a:t>
            </a:r>
            <a:r>
              <a:rPr lang="en-US" sz="2000" b="1" dirty="0">
                <a:latin typeface="Calibri"/>
                <a:ea typeface="Open Sans"/>
                <a:cs typeface="Open Sans"/>
              </a:rPr>
              <a:t> integration of online and offline retail dynamics</a:t>
            </a:r>
            <a:r>
              <a:rPr lang="en-US" sz="2000" dirty="0">
                <a:latin typeface="Calibri"/>
                <a:ea typeface="Open Sans"/>
                <a:cs typeface="Open Sans"/>
              </a:rPr>
              <a:t> and facilitates</a:t>
            </a:r>
            <a:r>
              <a:rPr lang="en-US" sz="2000" b="1" dirty="0">
                <a:latin typeface="Calibri"/>
                <a:ea typeface="Open Sans"/>
                <a:cs typeface="Open Sans"/>
              </a:rPr>
              <a:t> direct consumer-brand interactions (B2C)</a:t>
            </a:r>
            <a:r>
              <a:rPr lang="en-US" sz="2000" dirty="0">
                <a:latin typeface="Calibri"/>
                <a:ea typeface="Open Sans"/>
                <a:cs typeface="Open Sans"/>
              </a:rPr>
              <a:t> from its</a:t>
            </a:r>
            <a:r>
              <a:rPr lang="en-US" sz="2000" b="1" dirty="0">
                <a:latin typeface="Calibri"/>
                <a:ea typeface="Open Sans"/>
                <a:cs typeface="Open Sans"/>
              </a:rPr>
              <a:t> initial business-to-business (B2B) model.</a:t>
            </a:r>
            <a:endParaRPr lang="en-US" sz="2000" b="1" dirty="0">
              <a:latin typeface="Open Sans"/>
              <a:ea typeface="Open Sans"/>
              <a:cs typeface="Open Sans"/>
            </a:endParaRPr>
          </a:p>
          <a:p>
            <a:endParaRPr lang="en-US" sz="2000" b="1" dirty="0">
              <a:solidFill>
                <a:srgbClr val="000000"/>
              </a:solidFill>
              <a:latin typeface="Calibri"/>
              <a:ea typeface="Open Sans"/>
              <a:cs typeface="Open Sans"/>
            </a:endParaRPr>
          </a:p>
          <a:p>
            <a:endParaRPr lang="en-US" sz="2000" b="1" dirty="0">
              <a:solidFill>
                <a:srgbClr val="000000"/>
              </a:solidFill>
              <a:latin typeface="Calibri"/>
              <a:ea typeface="Open Sans"/>
              <a:cs typeface="Open Sans"/>
            </a:endParaRPr>
          </a:p>
          <a:p>
            <a:r>
              <a:rPr lang="en-US" sz="2000" dirty="0">
                <a:solidFill>
                  <a:srgbClr val="15171A"/>
                </a:solidFill>
                <a:latin typeface="Calibri"/>
                <a:ea typeface="Calibri"/>
                <a:cs typeface="Segoe UI"/>
              </a:rPr>
              <a:t>The core of Myntra's business strategy is </a:t>
            </a:r>
            <a:r>
              <a:rPr lang="en-US" sz="2000" b="1" dirty="0">
                <a:solidFill>
                  <a:srgbClr val="15171A"/>
                </a:solidFill>
                <a:latin typeface="Calibri"/>
                <a:ea typeface="Calibri"/>
                <a:cs typeface="Segoe UI"/>
              </a:rPr>
              <a:t>to procure the newest products from affiliated companies by the current fashion</a:t>
            </a:r>
            <a:r>
              <a:rPr lang="en-US" sz="2000" dirty="0">
                <a:solidFill>
                  <a:srgbClr val="15171A"/>
                </a:solidFill>
                <a:latin typeface="Calibri"/>
                <a:ea typeface="Calibri"/>
                <a:cs typeface="Segoe UI"/>
              </a:rPr>
              <a:t>.</a:t>
            </a:r>
            <a:endParaRPr lang="en-US" sz="2000" dirty="0">
              <a:latin typeface="Calibri"/>
              <a:ea typeface="Calibri"/>
              <a:cs typeface="Calibri"/>
            </a:endParaRPr>
          </a:p>
          <a:p>
            <a:endParaRPr lang="en-US" sz="2000" dirty="0">
              <a:solidFill>
                <a:srgbClr val="15171A"/>
              </a:solidFill>
              <a:latin typeface="Calibri"/>
              <a:ea typeface="Calibri"/>
              <a:cs typeface="Segoe UI"/>
            </a:endParaRPr>
          </a:p>
          <a:p>
            <a:endParaRPr lang="en-US" sz="2000" dirty="0">
              <a:solidFill>
                <a:srgbClr val="15171A"/>
              </a:solidFill>
              <a:latin typeface="Calibri"/>
              <a:ea typeface="Calibri"/>
              <a:cs typeface="Segoe UI"/>
            </a:endParaRPr>
          </a:p>
          <a:p>
            <a:endParaRPr lang="en-US" sz="2000" dirty="0">
              <a:solidFill>
                <a:srgbClr val="15171A"/>
              </a:solidFill>
              <a:latin typeface="Calibri"/>
              <a:ea typeface="Calibri"/>
              <a:cs typeface="Segoe UI"/>
            </a:endParaRPr>
          </a:p>
          <a:p>
            <a:endParaRPr lang="en-US" sz="2000" b="1" dirty="0">
              <a:solidFill>
                <a:srgbClr val="15171A"/>
              </a:solidFill>
              <a:latin typeface="Calibri"/>
              <a:ea typeface="Calibri"/>
              <a:cs typeface="Segoe UI"/>
            </a:endParaRPr>
          </a:p>
        </p:txBody>
      </p:sp>
      <p:sp>
        <p:nvSpPr>
          <p:cNvPr id="14" name="TextBox 13">
            <a:extLst>
              <a:ext uri="{FF2B5EF4-FFF2-40B4-BE49-F238E27FC236}">
                <a16:creationId xmlns:a16="http://schemas.microsoft.com/office/drawing/2014/main" id="{1AADF6D1-22DD-D875-7F38-84AEAE443E02}"/>
              </a:ext>
            </a:extLst>
          </p:cNvPr>
          <p:cNvSpPr txBox="1"/>
          <p:nvPr/>
        </p:nvSpPr>
        <p:spPr>
          <a:xfrm>
            <a:off x="241300" y="4276602"/>
            <a:ext cx="4114800" cy="175432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5400" b="1">
                <a:solidFill>
                  <a:srgbClr val="7030A0"/>
                </a:solidFill>
                <a:latin typeface="Calibri"/>
                <a:ea typeface="Calibri"/>
                <a:cs typeface="Calibri"/>
              </a:rPr>
              <a:t>BUSINESS MODEL</a:t>
            </a:r>
            <a:endParaRPr lang="en-US" sz="5400">
              <a:solidFill>
                <a:srgbClr val="7030A0"/>
              </a:solidFill>
            </a:endParaRPr>
          </a:p>
        </p:txBody>
      </p:sp>
      <p:pic>
        <p:nvPicPr>
          <p:cNvPr id="2" name="Picture 1" descr="business graph, business growth, graph, growth, infographic ">
            <a:extLst>
              <a:ext uri="{FF2B5EF4-FFF2-40B4-BE49-F238E27FC236}">
                <a16:creationId xmlns:a16="http://schemas.microsoft.com/office/drawing/2014/main" id="{60FD807F-E8AF-6292-3957-830C0A8D5D23}"/>
              </a:ext>
            </a:extLst>
          </p:cNvPr>
          <p:cNvPicPr>
            <a:picLocks noChangeAspect="1"/>
          </p:cNvPicPr>
          <p:nvPr/>
        </p:nvPicPr>
        <p:blipFill>
          <a:blip r:embed="rId2"/>
          <a:stretch>
            <a:fillRect/>
          </a:stretch>
        </p:blipFill>
        <p:spPr>
          <a:xfrm>
            <a:off x="10595520" y="3773918"/>
            <a:ext cx="1472019" cy="1005367"/>
          </a:xfrm>
          <a:prstGeom prst="rect">
            <a:avLst/>
          </a:prstGeom>
        </p:spPr>
      </p:pic>
      <p:cxnSp>
        <p:nvCxnSpPr>
          <p:cNvPr id="3" name="Straight Arrow Connector 2">
            <a:extLst>
              <a:ext uri="{FF2B5EF4-FFF2-40B4-BE49-F238E27FC236}">
                <a16:creationId xmlns:a16="http://schemas.microsoft.com/office/drawing/2014/main" id="{BE8A67A7-ED91-2CEA-FF25-25DF354DE843}"/>
              </a:ext>
            </a:extLst>
          </p:cNvPr>
          <p:cNvCxnSpPr/>
          <p:nvPr/>
        </p:nvCxnSpPr>
        <p:spPr>
          <a:xfrm flipV="1">
            <a:off x="6879265" y="2385829"/>
            <a:ext cx="2574259" cy="12994"/>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D5C9BAE-F42E-68E1-9D05-4CAFCD5D8543}"/>
              </a:ext>
            </a:extLst>
          </p:cNvPr>
          <p:cNvCxnSpPr>
            <a:cxnSpLocks/>
          </p:cNvCxnSpPr>
          <p:nvPr/>
        </p:nvCxnSpPr>
        <p:spPr>
          <a:xfrm flipV="1">
            <a:off x="6879265" y="4429642"/>
            <a:ext cx="2574259" cy="12994"/>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5DF242D-0E09-EB74-3264-DBE12B4F3512}"/>
              </a:ext>
            </a:extLst>
          </p:cNvPr>
          <p:cNvCxnSpPr>
            <a:cxnSpLocks/>
          </p:cNvCxnSpPr>
          <p:nvPr/>
        </p:nvCxnSpPr>
        <p:spPr>
          <a:xfrm flipV="1">
            <a:off x="6879265" y="5994991"/>
            <a:ext cx="2574259" cy="12994"/>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9" name="Picture 8" descr="Myntra Business Model in 2024: How ...">
            <a:extLst>
              <a:ext uri="{FF2B5EF4-FFF2-40B4-BE49-F238E27FC236}">
                <a16:creationId xmlns:a16="http://schemas.microsoft.com/office/drawing/2014/main" id="{292D7D72-0087-7E78-828B-EA3D93EBFD97}"/>
              </a:ext>
            </a:extLst>
          </p:cNvPr>
          <p:cNvPicPr>
            <a:picLocks noChangeAspect="1"/>
          </p:cNvPicPr>
          <p:nvPr/>
        </p:nvPicPr>
        <p:blipFill>
          <a:blip r:embed="rId3"/>
          <a:stretch>
            <a:fillRect/>
          </a:stretch>
        </p:blipFill>
        <p:spPr>
          <a:xfrm>
            <a:off x="989013" y="1268413"/>
            <a:ext cx="3101975" cy="2168525"/>
          </a:xfrm>
          <a:prstGeom prst="rect">
            <a:avLst/>
          </a:prstGeom>
        </p:spPr>
      </p:pic>
      <p:sp>
        <p:nvSpPr>
          <p:cNvPr id="10" name="TextBox 9">
            <a:extLst>
              <a:ext uri="{FF2B5EF4-FFF2-40B4-BE49-F238E27FC236}">
                <a16:creationId xmlns:a16="http://schemas.microsoft.com/office/drawing/2014/main" id="{1A9FAC1B-9A97-7715-E19F-D6095BCB747A}"/>
              </a:ext>
            </a:extLst>
          </p:cNvPr>
          <p:cNvSpPr txBox="1"/>
          <p:nvPr/>
        </p:nvSpPr>
        <p:spPr>
          <a:xfrm>
            <a:off x="76656" y="101600"/>
            <a:ext cx="12013743" cy="6667500"/>
          </a:xfrm>
          <a:prstGeom prst="rect">
            <a:avLst/>
          </a:prstGeom>
          <a:noFill/>
          <a:ln w="28575">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17974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C5"/>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22C224E-05F6-92FF-5B75-62920AA8FD7F}"/>
              </a:ext>
            </a:extLst>
          </p:cNvPr>
          <p:cNvSpPr txBox="1"/>
          <p:nvPr/>
        </p:nvSpPr>
        <p:spPr>
          <a:xfrm>
            <a:off x="1223240" y="93618"/>
            <a:ext cx="10627743" cy="769441"/>
          </a:xfrm>
          <a:prstGeom prst="rect">
            <a:avLst/>
          </a:prstGeom>
          <a:solidFill>
            <a:schemeClr val="tx2">
              <a:lumMod val="10000"/>
              <a:lumOff val="90000"/>
            </a:schemeClr>
          </a:solidFill>
          <a:ln>
            <a:solidFill>
              <a:schemeClr val="tx2">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a:solidFill>
                  <a:srgbClr val="7030A0"/>
                </a:solidFill>
                <a:latin typeface="Calibri"/>
                <a:cs typeface="Calibri"/>
              </a:rPr>
              <a:t>MILESTONE OF MYNTRA</a:t>
            </a:r>
            <a:endParaRPr lang="en-US">
              <a:solidFill>
                <a:srgbClr val="7030A0"/>
              </a:solidFill>
            </a:endParaRPr>
          </a:p>
        </p:txBody>
      </p:sp>
      <p:sp>
        <p:nvSpPr>
          <p:cNvPr id="16" name="TextBox 15">
            <a:extLst>
              <a:ext uri="{FF2B5EF4-FFF2-40B4-BE49-F238E27FC236}">
                <a16:creationId xmlns:a16="http://schemas.microsoft.com/office/drawing/2014/main" id="{F9110188-2F22-0EE8-A28D-8F6A2700A8FB}"/>
              </a:ext>
            </a:extLst>
          </p:cNvPr>
          <p:cNvSpPr txBox="1"/>
          <p:nvPr/>
        </p:nvSpPr>
        <p:spPr>
          <a:xfrm>
            <a:off x="1238402" y="876006"/>
            <a:ext cx="10617192" cy="5940088"/>
          </a:xfrm>
          <a:prstGeom prst="rect">
            <a:avLst/>
          </a:prstGeom>
          <a:noFill/>
          <a:ln>
            <a:solidFill>
              <a:schemeClr val="tx2">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latin typeface="Calibri"/>
              <a:ea typeface="Calibri"/>
              <a:cs typeface="Calibri"/>
            </a:endParaRPr>
          </a:p>
          <a:p>
            <a:r>
              <a:rPr lang="en-US" sz="2000" b="1" dirty="0">
                <a:latin typeface="Calibri"/>
                <a:ea typeface="Calibri"/>
                <a:cs typeface="Calibri"/>
              </a:rPr>
              <a:t>2007 - Founded Myntra as an online retailer of Personalized gifts.</a:t>
            </a:r>
            <a:endParaRPr lang="en-US" b="1" dirty="0">
              <a:latin typeface="Tenorite"/>
              <a:ea typeface="Calibri"/>
              <a:cs typeface="Calibri"/>
            </a:endParaRPr>
          </a:p>
          <a:p>
            <a:endParaRPr lang="en-US" sz="2000" b="1">
              <a:latin typeface="Calibri"/>
              <a:ea typeface="Calibri"/>
              <a:cs typeface="Calibri"/>
            </a:endParaRPr>
          </a:p>
          <a:p>
            <a:r>
              <a:rPr lang="en-US" sz="2000" b="1" dirty="0">
                <a:latin typeface="Calibri"/>
                <a:ea typeface="Calibri"/>
                <a:cs typeface="Calibri"/>
              </a:rPr>
              <a:t>2011 - Became an online portal for selling Fashion &amp; Life-style products.</a:t>
            </a:r>
          </a:p>
          <a:p>
            <a:endParaRPr lang="en-US" sz="2000" b="1">
              <a:latin typeface="Calibri"/>
              <a:ea typeface="Calibri"/>
              <a:cs typeface="Calibri"/>
            </a:endParaRPr>
          </a:p>
          <a:p>
            <a:r>
              <a:rPr lang="en-US" sz="2000" b="1" dirty="0">
                <a:latin typeface="Calibri"/>
                <a:ea typeface="Calibri"/>
                <a:cs typeface="Calibri"/>
              </a:rPr>
              <a:t>2014 - Myntra was Acquired by India's leading E-commerce platform Flipkart for over $300 Million.</a:t>
            </a:r>
          </a:p>
          <a:p>
            <a:endParaRPr lang="en-US" sz="2000" b="1">
              <a:latin typeface="Calibri"/>
              <a:ea typeface="Calibri"/>
              <a:cs typeface="Calibri"/>
            </a:endParaRPr>
          </a:p>
          <a:p>
            <a:r>
              <a:rPr lang="en-US" sz="2000" b="1" dirty="0">
                <a:latin typeface="Calibri"/>
                <a:ea typeface="Calibri"/>
                <a:cs typeface="Calibri"/>
              </a:rPr>
              <a:t>2015 - Became an App - only platform to focus on mobile shopping.</a:t>
            </a:r>
          </a:p>
          <a:p>
            <a:endParaRPr lang="en-US" sz="2000" b="1">
              <a:latin typeface="Calibri"/>
              <a:ea typeface="Calibri"/>
              <a:cs typeface="Calibri"/>
            </a:endParaRPr>
          </a:p>
          <a:p>
            <a:r>
              <a:rPr lang="en-US" sz="2000" b="1" dirty="0">
                <a:latin typeface="Calibri"/>
                <a:ea typeface="Calibri"/>
                <a:cs typeface="Calibri"/>
              </a:rPr>
              <a:t>2016 - Launched Try &amp; Buy feature "Virtual Try on" and AI-driven recommendations.</a:t>
            </a:r>
          </a:p>
          <a:p>
            <a:endParaRPr lang="en-US" sz="2000" b="1">
              <a:latin typeface="Calibri"/>
              <a:ea typeface="Calibri"/>
              <a:cs typeface="Calibri"/>
            </a:endParaRPr>
          </a:p>
          <a:p>
            <a:r>
              <a:rPr lang="en-US" sz="2000" b="1" dirty="0">
                <a:latin typeface="Calibri"/>
                <a:ea typeface="Calibri"/>
                <a:cs typeface="Calibri"/>
              </a:rPr>
              <a:t>2016 - Became India's Largest Fashion platform by acquiring </a:t>
            </a:r>
            <a:r>
              <a:rPr lang="en-US" sz="2000" b="1" dirty="0" err="1">
                <a:latin typeface="Calibri"/>
                <a:ea typeface="Calibri"/>
                <a:cs typeface="Calibri"/>
              </a:rPr>
              <a:t>Jabong</a:t>
            </a:r>
            <a:r>
              <a:rPr lang="en-US" sz="2000" b="1" dirty="0">
                <a:latin typeface="Calibri"/>
                <a:ea typeface="Calibri"/>
                <a:cs typeface="Calibri"/>
              </a:rPr>
              <a:t>.</a:t>
            </a:r>
          </a:p>
          <a:p>
            <a:endParaRPr lang="en-US" sz="2000" b="1">
              <a:latin typeface="Calibri"/>
              <a:ea typeface="Calibri"/>
              <a:cs typeface="Calibri"/>
            </a:endParaRPr>
          </a:p>
          <a:p>
            <a:r>
              <a:rPr lang="en-US" sz="2000" b="1" dirty="0">
                <a:latin typeface="Calibri"/>
                <a:ea typeface="Calibri"/>
                <a:cs typeface="Calibri"/>
              </a:rPr>
              <a:t>2017 - Partnered with Ministry of Textiles to promote the Handloom Industry.</a:t>
            </a:r>
          </a:p>
          <a:p>
            <a:endParaRPr lang="en-US" sz="2000" b="1">
              <a:latin typeface="Calibri"/>
              <a:ea typeface="Calibri"/>
              <a:cs typeface="Calibri"/>
            </a:endParaRPr>
          </a:p>
          <a:p>
            <a:r>
              <a:rPr lang="en-US" sz="2000" b="1" dirty="0">
                <a:latin typeface="Calibri"/>
                <a:ea typeface="Calibri"/>
                <a:cs typeface="Calibri"/>
              </a:rPr>
              <a:t>2017 - Digital native Myntra houses a Range of private labels that contribute up to 40% to its Gross Merchandise Value (GMV).</a:t>
            </a:r>
          </a:p>
          <a:p>
            <a:endParaRPr lang="en-US" sz="2000" b="1">
              <a:latin typeface="Calibri"/>
              <a:ea typeface="Calibri"/>
              <a:cs typeface="Calibri"/>
            </a:endParaRPr>
          </a:p>
          <a:p>
            <a:r>
              <a:rPr lang="en-US" sz="2000" b="1" dirty="0">
                <a:latin typeface="Calibri"/>
                <a:cs typeface="Calibri"/>
              </a:rPr>
              <a:t>2018 - Became part of the Walmart group.</a:t>
            </a:r>
            <a:endParaRPr lang="en-US" dirty="0"/>
          </a:p>
        </p:txBody>
      </p:sp>
      <p:sp>
        <p:nvSpPr>
          <p:cNvPr id="5" name="Right Arrow 3">
            <a:extLst>
              <a:ext uri="{FF2B5EF4-FFF2-40B4-BE49-F238E27FC236}">
                <a16:creationId xmlns:a16="http://schemas.microsoft.com/office/drawing/2014/main" id="{759239BC-93C0-8B46-83A8-E4F3F0026211}"/>
              </a:ext>
            </a:extLst>
          </p:cNvPr>
          <p:cNvSpPr/>
          <p:nvPr/>
        </p:nvSpPr>
        <p:spPr>
          <a:xfrm rot="16200000">
            <a:off x="-2476094" y="2851623"/>
            <a:ext cx="6840441" cy="1157473"/>
          </a:xfrm>
          <a:prstGeom prst="rightArrow">
            <a:avLst>
              <a:gd name="adj1" fmla="val 50000"/>
              <a:gd name="adj2" fmla="val 5107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9" name="Teardrop 8">
            <a:extLst>
              <a:ext uri="{FF2B5EF4-FFF2-40B4-BE49-F238E27FC236}">
                <a16:creationId xmlns:a16="http://schemas.microsoft.com/office/drawing/2014/main" id="{0C335DBC-89E8-914F-9402-AEBF36AC67F6}"/>
              </a:ext>
            </a:extLst>
          </p:cNvPr>
          <p:cNvSpPr/>
          <p:nvPr/>
        </p:nvSpPr>
        <p:spPr>
          <a:xfrm rot="5220000">
            <a:off x="87429" y="1229237"/>
            <a:ext cx="866340" cy="842708"/>
          </a:xfrm>
          <a:prstGeom prst="teardrop">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18" name="Teardrop 17">
            <a:extLst>
              <a:ext uri="{FF2B5EF4-FFF2-40B4-BE49-F238E27FC236}">
                <a16:creationId xmlns:a16="http://schemas.microsoft.com/office/drawing/2014/main" id="{519CF3E1-89BB-4B48-7375-ED97D17D62F1}"/>
              </a:ext>
            </a:extLst>
          </p:cNvPr>
          <p:cNvSpPr/>
          <p:nvPr/>
        </p:nvSpPr>
        <p:spPr>
          <a:xfrm rot="5220000">
            <a:off x="87429" y="2617376"/>
            <a:ext cx="866340" cy="842708"/>
          </a:xfrm>
          <a:prstGeom prst="teardrop">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19" name="Teardrop 18">
            <a:extLst>
              <a:ext uri="{FF2B5EF4-FFF2-40B4-BE49-F238E27FC236}">
                <a16:creationId xmlns:a16="http://schemas.microsoft.com/office/drawing/2014/main" id="{96DC0A62-AB69-8697-E6B7-B6B58FBE6729}"/>
              </a:ext>
            </a:extLst>
          </p:cNvPr>
          <p:cNvSpPr/>
          <p:nvPr/>
        </p:nvSpPr>
        <p:spPr>
          <a:xfrm rot="5220000">
            <a:off x="69707" y="3970073"/>
            <a:ext cx="866340" cy="842708"/>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20" name="Teardrop 19">
            <a:extLst>
              <a:ext uri="{FF2B5EF4-FFF2-40B4-BE49-F238E27FC236}">
                <a16:creationId xmlns:a16="http://schemas.microsoft.com/office/drawing/2014/main" id="{3BB739DB-F96C-A450-9976-4F098969BDFF}"/>
              </a:ext>
            </a:extLst>
          </p:cNvPr>
          <p:cNvSpPr/>
          <p:nvPr/>
        </p:nvSpPr>
        <p:spPr>
          <a:xfrm rot="5220000">
            <a:off x="93335" y="5440910"/>
            <a:ext cx="866340" cy="842708"/>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cxnSp>
        <p:nvCxnSpPr>
          <p:cNvPr id="2" name="Straight Arrow Connector 1">
            <a:extLst>
              <a:ext uri="{FF2B5EF4-FFF2-40B4-BE49-F238E27FC236}">
                <a16:creationId xmlns:a16="http://schemas.microsoft.com/office/drawing/2014/main" id="{2A302869-5520-DE9E-5ADA-9CBBEED63152}"/>
              </a:ext>
            </a:extLst>
          </p:cNvPr>
          <p:cNvCxnSpPr/>
          <p:nvPr/>
        </p:nvCxnSpPr>
        <p:spPr>
          <a:xfrm flipV="1">
            <a:off x="946150" y="171450"/>
            <a:ext cx="0" cy="6610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940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C5"/>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7">
            <a:extLst>
              <a:ext uri="{FF2B5EF4-FFF2-40B4-BE49-F238E27FC236}">
                <a16:creationId xmlns:a16="http://schemas.microsoft.com/office/drawing/2014/main" id="{F755D650-6CDA-3F5D-F65E-27722B865C67}"/>
              </a:ext>
            </a:extLst>
          </p:cNvPr>
          <p:cNvSpPr txBox="1"/>
          <p:nvPr/>
        </p:nvSpPr>
        <p:spPr>
          <a:xfrm>
            <a:off x="1238401" y="893137"/>
            <a:ext cx="10741242" cy="5632311"/>
          </a:xfrm>
          <a:prstGeom prst="rect">
            <a:avLst/>
          </a:prstGeom>
          <a:noFill/>
          <a:ln>
            <a:solidFill>
              <a:schemeClr val="tx2">
                <a:lumMod val="75000"/>
                <a:lumOff val="2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b="1" dirty="0">
              <a:latin typeface="Calibri"/>
              <a:ea typeface="Calibri"/>
              <a:cs typeface="Calibri"/>
            </a:endParaRPr>
          </a:p>
          <a:p>
            <a:r>
              <a:rPr lang="en-US" sz="2000" b="1" dirty="0">
                <a:latin typeface="Calibri"/>
                <a:ea typeface="Calibri"/>
                <a:cs typeface="Calibri"/>
              </a:rPr>
              <a:t>2019 - Started Alteration as a service.</a:t>
            </a:r>
          </a:p>
          <a:p>
            <a:endParaRPr lang="en-US" sz="2000" b="1" dirty="0">
              <a:latin typeface="Calibri"/>
              <a:ea typeface="Calibri"/>
              <a:cs typeface="Calibri"/>
            </a:endParaRPr>
          </a:p>
          <a:p>
            <a:r>
              <a:rPr lang="en-US" sz="2000" b="1" dirty="0">
                <a:latin typeface="Calibri"/>
                <a:ea typeface="Calibri"/>
                <a:cs typeface="Calibri"/>
              </a:rPr>
              <a:t>2022 - Launched an Express delivery service on its app.</a:t>
            </a:r>
            <a:endParaRPr lang="en-US" b="1" dirty="0"/>
          </a:p>
          <a:p>
            <a:endParaRPr lang="en-US" sz="2000" b="1" dirty="0">
              <a:latin typeface="Calibri"/>
              <a:ea typeface="Calibri"/>
              <a:cs typeface="Calibri"/>
            </a:endParaRPr>
          </a:p>
          <a:p>
            <a:r>
              <a:rPr lang="en-US" sz="2000" b="1" dirty="0">
                <a:latin typeface="Calibri"/>
                <a:ea typeface="Calibri"/>
                <a:cs typeface="Calibri"/>
              </a:rPr>
              <a:t>2023 - Received the Platinum certification in the Existing Interior category from the Indian Green Building Council (IGBC).</a:t>
            </a:r>
            <a:endParaRPr lang="en-US" b="1" dirty="0"/>
          </a:p>
          <a:p>
            <a:endParaRPr lang="en-US" sz="2000" b="1" dirty="0">
              <a:latin typeface="Calibri"/>
              <a:ea typeface="Calibri"/>
              <a:cs typeface="Calibri"/>
            </a:endParaRPr>
          </a:p>
          <a:p>
            <a:r>
              <a:rPr lang="en-US" sz="2000" b="1" dirty="0">
                <a:latin typeface="Calibri"/>
                <a:ea typeface="Calibri"/>
                <a:cs typeface="Calibri"/>
              </a:rPr>
              <a:t>2023 - Myntra's marketplace entity turned EBITDA positive since the last quarter of CY 2023.</a:t>
            </a:r>
          </a:p>
          <a:p>
            <a:endParaRPr lang="en-US" sz="2000" b="1" dirty="0">
              <a:latin typeface="Calibri"/>
              <a:ea typeface="+mn-lt"/>
              <a:cs typeface="Calibri"/>
            </a:endParaRPr>
          </a:p>
          <a:p>
            <a:r>
              <a:rPr lang="en-US" sz="2000" b="1" dirty="0">
                <a:latin typeface="Calibri"/>
                <a:ea typeface="Calibri"/>
                <a:cs typeface="Calibri"/>
              </a:rPr>
              <a:t>Puma India awarded Myntra with the "Best E-commerce partner of the year 2011-2012".</a:t>
            </a:r>
          </a:p>
          <a:p>
            <a:endParaRPr lang="en-US" sz="2000" b="1" dirty="0">
              <a:latin typeface="Calibri"/>
              <a:ea typeface="Calibri"/>
              <a:cs typeface="Calibri"/>
            </a:endParaRPr>
          </a:p>
          <a:p>
            <a:r>
              <a:rPr lang="en-US" sz="2000" b="1" dirty="0">
                <a:latin typeface="Calibri"/>
                <a:ea typeface="+mn-lt"/>
                <a:cs typeface="+mn-lt"/>
              </a:rPr>
              <a:t>Myntra has partnered with over 2000 leading fashion and lifestyle brands in the country such as Fossil group, OOMPH, BEWAKOOF, Uptownie, House of Pataudi, Anouk, Roadster, HRX, All About You, Marks &amp; Spencer, Nike, Adidas, Puma , Levis , wrangler , Arrow, Diesel, Biba , W, US polo , Wrogn, Ralph Lauren, Fashion 21,Mango, Mac and many more to offer a wide range in latest branded fashion …</a:t>
            </a:r>
          </a:p>
          <a:p>
            <a:endParaRPr lang="en-US" sz="2000" b="1" dirty="0">
              <a:latin typeface="Calibri"/>
              <a:ea typeface="+mn-lt"/>
              <a:cs typeface="Calibri"/>
            </a:endParaRPr>
          </a:p>
        </p:txBody>
      </p:sp>
      <p:sp>
        <p:nvSpPr>
          <p:cNvPr id="13" name="TextBox 12">
            <a:extLst>
              <a:ext uri="{FF2B5EF4-FFF2-40B4-BE49-F238E27FC236}">
                <a16:creationId xmlns:a16="http://schemas.microsoft.com/office/drawing/2014/main" id="{BD56A702-79FE-3465-C130-36F4F45DA987}"/>
              </a:ext>
            </a:extLst>
          </p:cNvPr>
          <p:cNvSpPr txBox="1"/>
          <p:nvPr/>
        </p:nvSpPr>
        <p:spPr>
          <a:xfrm>
            <a:off x="1217332" y="87710"/>
            <a:ext cx="10757696" cy="787161"/>
          </a:xfrm>
          <a:prstGeom prst="rect">
            <a:avLst/>
          </a:prstGeom>
          <a:solidFill>
            <a:schemeClr val="tx2">
              <a:lumMod val="10000"/>
              <a:lumOff val="90000"/>
            </a:schemeClr>
          </a:solidFill>
          <a:ln>
            <a:solidFill>
              <a:schemeClr val="tx2">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a:solidFill>
                  <a:srgbClr val="7030A0"/>
                </a:solidFill>
                <a:latin typeface="Calibri"/>
                <a:cs typeface="Calibri"/>
              </a:rPr>
              <a:t>MILESTONE OF MYNTRA</a:t>
            </a:r>
            <a:endParaRPr lang="en-US">
              <a:solidFill>
                <a:srgbClr val="7030A0"/>
              </a:solidFill>
            </a:endParaRPr>
          </a:p>
        </p:txBody>
      </p:sp>
      <p:sp>
        <p:nvSpPr>
          <p:cNvPr id="8" name="Right Arrow 3">
            <a:extLst>
              <a:ext uri="{FF2B5EF4-FFF2-40B4-BE49-F238E27FC236}">
                <a16:creationId xmlns:a16="http://schemas.microsoft.com/office/drawing/2014/main" id="{9CB7A8E9-4023-D07F-3ECC-25C735D48F97}"/>
              </a:ext>
            </a:extLst>
          </p:cNvPr>
          <p:cNvSpPr/>
          <p:nvPr/>
        </p:nvSpPr>
        <p:spPr>
          <a:xfrm rot="16200000">
            <a:off x="-2476094" y="2851623"/>
            <a:ext cx="6840441" cy="1157473"/>
          </a:xfrm>
          <a:prstGeom prst="rightArrow">
            <a:avLst>
              <a:gd name="adj1" fmla="val 50000"/>
              <a:gd name="adj2" fmla="val 5107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15" name="Teardrop 14">
            <a:extLst>
              <a:ext uri="{FF2B5EF4-FFF2-40B4-BE49-F238E27FC236}">
                <a16:creationId xmlns:a16="http://schemas.microsoft.com/office/drawing/2014/main" id="{75165309-DB13-DB0D-D5D8-85DDD350D776}"/>
              </a:ext>
            </a:extLst>
          </p:cNvPr>
          <p:cNvSpPr/>
          <p:nvPr/>
        </p:nvSpPr>
        <p:spPr>
          <a:xfrm rot="5220000">
            <a:off x="87429" y="1229237"/>
            <a:ext cx="866340" cy="842708"/>
          </a:xfrm>
          <a:prstGeom prst="teardrop">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17" name="Teardrop 16">
            <a:extLst>
              <a:ext uri="{FF2B5EF4-FFF2-40B4-BE49-F238E27FC236}">
                <a16:creationId xmlns:a16="http://schemas.microsoft.com/office/drawing/2014/main" id="{9F7F0BAB-4C94-DFB0-32A7-210D620EB91C}"/>
              </a:ext>
            </a:extLst>
          </p:cNvPr>
          <p:cNvSpPr/>
          <p:nvPr/>
        </p:nvSpPr>
        <p:spPr>
          <a:xfrm rot="5220000">
            <a:off x="87429" y="2499236"/>
            <a:ext cx="866340" cy="842708"/>
          </a:xfrm>
          <a:prstGeom prst="teardrop">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19" name="Teardrop 18">
            <a:extLst>
              <a:ext uri="{FF2B5EF4-FFF2-40B4-BE49-F238E27FC236}">
                <a16:creationId xmlns:a16="http://schemas.microsoft.com/office/drawing/2014/main" id="{89FF5F60-AA96-8D7D-EA37-69790FFEB02A}"/>
              </a:ext>
            </a:extLst>
          </p:cNvPr>
          <p:cNvSpPr/>
          <p:nvPr/>
        </p:nvSpPr>
        <p:spPr>
          <a:xfrm rot="5220000">
            <a:off x="69707" y="3698352"/>
            <a:ext cx="866340" cy="842708"/>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sp>
        <p:nvSpPr>
          <p:cNvPr id="21" name="Teardrop 20">
            <a:extLst>
              <a:ext uri="{FF2B5EF4-FFF2-40B4-BE49-F238E27FC236}">
                <a16:creationId xmlns:a16="http://schemas.microsoft.com/office/drawing/2014/main" id="{B8215F17-3FB2-A6CE-07ED-A8AC039F559E}"/>
              </a:ext>
            </a:extLst>
          </p:cNvPr>
          <p:cNvSpPr/>
          <p:nvPr/>
        </p:nvSpPr>
        <p:spPr>
          <a:xfrm rot="5220000">
            <a:off x="93335" y="4921096"/>
            <a:ext cx="866340" cy="842708"/>
          </a:xfrm>
          <a:prstGeom prst="teardrop">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V" sz="900"/>
          </a:p>
        </p:txBody>
      </p:sp>
      <p:cxnSp>
        <p:nvCxnSpPr>
          <p:cNvPr id="4" name="Straight Arrow Connector 3">
            <a:extLst>
              <a:ext uri="{FF2B5EF4-FFF2-40B4-BE49-F238E27FC236}">
                <a16:creationId xmlns:a16="http://schemas.microsoft.com/office/drawing/2014/main" id="{A9BF2ED1-DB96-2D89-63C5-4C0A53452661}"/>
              </a:ext>
            </a:extLst>
          </p:cNvPr>
          <p:cNvCxnSpPr/>
          <p:nvPr/>
        </p:nvCxnSpPr>
        <p:spPr>
          <a:xfrm flipV="1">
            <a:off x="946150" y="171450"/>
            <a:ext cx="0" cy="6610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11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Blue Abstract Business Light Effect Technology Powerpoint ...">
            <a:extLst>
              <a:ext uri="{FF2B5EF4-FFF2-40B4-BE49-F238E27FC236}">
                <a16:creationId xmlns:a16="http://schemas.microsoft.com/office/drawing/2014/main" id="{215A7ED6-EA44-B49D-0902-73A9E49E2646}"/>
              </a:ext>
            </a:extLst>
          </p:cNvPr>
          <p:cNvPicPr>
            <a:picLocks noChangeAspect="1"/>
          </p:cNvPicPr>
          <p:nvPr/>
        </p:nvPicPr>
        <p:blipFill>
          <a:blip r:embed="rId2"/>
          <a:srcRect l="2392" r="48083"/>
          <a:stretch/>
        </p:blipFill>
        <p:spPr>
          <a:xfrm>
            <a:off x="10487" y="-2571"/>
            <a:ext cx="12089308" cy="995195"/>
          </a:xfrm>
          <a:prstGeom prst="rect">
            <a:avLst/>
          </a:prstGeom>
        </p:spPr>
      </p:pic>
      <p:sp>
        <p:nvSpPr>
          <p:cNvPr id="2" name="TextBox 1">
            <a:extLst>
              <a:ext uri="{FF2B5EF4-FFF2-40B4-BE49-F238E27FC236}">
                <a16:creationId xmlns:a16="http://schemas.microsoft.com/office/drawing/2014/main" id="{CB1699A6-0752-7877-D56E-D03E32D8D9D3}"/>
              </a:ext>
            </a:extLst>
          </p:cNvPr>
          <p:cNvSpPr txBox="1"/>
          <p:nvPr/>
        </p:nvSpPr>
        <p:spPr>
          <a:xfrm>
            <a:off x="203200" y="70565"/>
            <a:ext cx="1167130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cs typeface="Calibri"/>
              </a:rPr>
              <a:t>MARKET POSITION &amp; GROWTH</a:t>
            </a:r>
            <a:endParaRPr lang="en-US">
              <a:solidFill>
                <a:srgbClr val="7030A0"/>
              </a:solidFill>
              <a:latin typeface="Calibri"/>
              <a:ea typeface="Calibri"/>
              <a:cs typeface="Calibri"/>
            </a:endParaRPr>
          </a:p>
        </p:txBody>
      </p:sp>
      <p:pic>
        <p:nvPicPr>
          <p:cNvPr id="5" name="Picture 4" descr="stocks, shares, investment, market, finance, trading, chart ">
            <a:extLst>
              <a:ext uri="{FF2B5EF4-FFF2-40B4-BE49-F238E27FC236}">
                <a16:creationId xmlns:a16="http://schemas.microsoft.com/office/drawing/2014/main" id="{816EFE2A-D401-1AFD-921D-AC9A8DC592D5}"/>
              </a:ext>
            </a:extLst>
          </p:cNvPr>
          <p:cNvPicPr>
            <a:picLocks noChangeAspect="1"/>
          </p:cNvPicPr>
          <p:nvPr/>
        </p:nvPicPr>
        <p:blipFill>
          <a:blip r:embed="rId3"/>
          <a:stretch>
            <a:fillRect/>
          </a:stretch>
        </p:blipFill>
        <p:spPr>
          <a:xfrm>
            <a:off x="1625600" y="711200"/>
            <a:ext cx="825500" cy="774700"/>
          </a:xfrm>
          <a:prstGeom prst="rect">
            <a:avLst/>
          </a:prstGeom>
        </p:spPr>
      </p:pic>
      <p:sp>
        <p:nvSpPr>
          <p:cNvPr id="7" name="TextBox 6">
            <a:extLst>
              <a:ext uri="{FF2B5EF4-FFF2-40B4-BE49-F238E27FC236}">
                <a16:creationId xmlns:a16="http://schemas.microsoft.com/office/drawing/2014/main" id="{C41C18EC-15EC-9561-D0EE-A10C999439EA}"/>
              </a:ext>
            </a:extLst>
          </p:cNvPr>
          <p:cNvSpPr txBox="1"/>
          <p:nvPr/>
        </p:nvSpPr>
        <p:spPr>
          <a:xfrm>
            <a:off x="323850" y="1487131"/>
            <a:ext cx="3429000" cy="1908215"/>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endParaRPr lang="en-US"/>
          </a:p>
          <a:p>
            <a:pPr algn="ctr"/>
            <a:r>
              <a:rPr lang="en-US" sz="2000" b="1" u="sng">
                <a:solidFill>
                  <a:schemeClr val="accent2">
                    <a:lumMod val="49000"/>
                  </a:schemeClr>
                </a:solidFill>
                <a:latin typeface="Calibri"/>
                <a:cs typeface="Calibri"/>
              </a:rPr>
              <a:t>MARKET SHARE</a:t>
            </a:r>
            <a:r>
              <a:rPr lang="en-US" sz="2000" b="1">
                <a:solidFill>
                  <a:schemeClr val="accent2">
                    <a:lumMod val="49000"/>
                  </a:schemeClr>
                </a:solidFill>
                <a:latin typeface="Calibri"/>
                <a:cs typeface="Calibri"/>
              </a:rPr>
              <a:t> </a:t>
            </a:r>
            <a:endParaRPr lang="en-US">
              <a:solidFill>
                <a:schemeClr val="accent2">
                  <a:lumMod val="49000"/>
                </a:schemeClr>
              </a:solidFill>
            </a:endParaRPr>
          </a:p>
          <a:p>
            <a:pPr algn="ctr"/>
            <a:endParaRPr lang="en-US" sz="2000" b="1">
              <a:solidFill>
                <a:schemeClr val="accent2">
                  <a:lumMod val="49000"/>
                </a:schemeClr>
              </a:solidFill>
              <a:latin typeface="Calibri"/>
              <a:cs typeface="Calibri"/>
            </a:endParaRPr>
          </a:p>
          <a:p>
            <a:pPr algn="ctr"/>
            <a:r>
              <a:rPr lang="en-US" sz="2000" b="1">
                <a:latin typeface="Calibri"/>
                <a:cs typeface="Calibri"/>
              </a:rPr>
              <a:t>Holds an 55% of the online fashion market based on monthly active users.</a:t>
            </a:r>
          </a:p>
        </p:txBody>
      </p:sp>
      <p:sp>
        <p:nvSpPr>
          <p:cNvPr id="10" name="TextBox 9">
            <a:extLst>
              <a:ext uri="{FF2B5EF4-FFF2-40B4-BE49-F238E27FC236}">
                <a16:creationId xmlns:a16="http://schemas.microsoft.com/office/drawing/2014/main" id="{D343970B-07B1-9184-14C9-840488A5044F}"/>
              </a:ext>
            </a:extLst>
          </p:cNvPr>
          <p:cNvSpPr txBox="1"/>
          <p:nvPr/>
        </p:nvSpPr>
        <p:spPr>
          <a:xfrm flipH="1">
            <a:off x="4210049" y="1488332"/>
            <a:ext cx="3543300" cy="1908215"/>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endParaRPr lang="en-US"/>
          </a:p>
          <a:p>
            <a:pPr algn="ctr"/>
            <a:r>
              <a:rPr lang="en-US" sz="2000" b="1" u="sng">
                <a:solidFill>
                  <a:schemeClr val="accent2">
                    <a:lumMod val="49000"/>
                  </a:schemeClr>
                </a:solidFill>
                <a:latin typeface="Calibri"/>
                <a:cs typeface="Calibri"/>
              </a:rPr>
              <a:t>GROWTH</a:t>
            </a:r>
          </a:p>
          <a:p>
            <a:pPr algn="ctr"/>
            <a:endParaRPr lang="en-US" sz="2000" b="1">
              <a:solidFill>
                <a:schemeClr val="accent2">
                  <a:lumMod val="49000"/>
                </a:schemeClr>
              </a:solidFill>
              <a:latin typeface="Calibri"/>
              <a:cs typeface="Calibri"/>
            </a:endParaRPr>
          </a:p>
          <a:p>
            <a:pPr algn="ctr"/>
            <a:r>
              <a:rPr lang="en-US" sz="2000" b="1">
                <a:latin typeface="Calibri"/>
                <a:cs typeface="Calibri"/>
              </a:rPr>
              <a:t>Has been growing faster than the online fashion market since the second half of 2023.</a:t>
            </a:r>
          </a:p>
        </p:txBody>
      </p:sp>
      <p:sp>
        <p:nvSpPr>
          <p:cNvPr id="11" name="TextBox 7">
            <a:extLst>
              <a:ext uri="{FF2B5EF4-FFF2-40B4-BE49-F238E27FC236}">
                <a16:creationId xmlns:a16="http://schemas.microsoft.com/office/drawing/2014/main" id="{994EF0A1-9DBD-1B05-557A-FE7FF5C39811}"/>
              </a:ext>
            </a:extLst>
          </p:cNvPr>
          <p:cNvSpPr txBox="1"/>
          <p:nvPr/>
        </p:nvSpPr>
        <p:spPr>
          <a:xfrm>
            <a:off x="8197849" y="1502519"/>
            <a:ext cx="3670300" cy="1877437"/>
          </a:xfrm>
          <a:prstGeom prst="rect">
            <a:avLst/>
          </a:prstGeom>
          <a:noFill/>
          <a:ln>
            <a:solidFill>
              <a:schemeClr val="tx2">
                <a:lumMod val="90000"/>
                <a:lumOff val="10000"/>
              </a:schemeClr>
            </a:solidFill>
          </a:ln>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p>
          <a:p>
            <a:pPr algn="ctr"/>
            <a:r>
              <a:rPr lang="en-US" sz="2000" b="1" u="sng">
                <a:solidFill>
                  <a:schemeClr val="accent2">
                    <a:lumMod val="49000"/>
                  </a:schemeClr>
                </a:solidFill>
                <a:latin typeface="Calibri"/>
                <a:cs typeface="Calibri"/>
              </a:rPr>
              <a:t>PROFITABILITY</a:t>
            </a:r>
            <a:endParaRPr lang="en-US" b="1" u="sng">
              <a:solidFill>
                <a:schemeClr val="accent2">
                  <a:lumMod val="49000"/>
                </a:schemeClr>
              </a:solidFill>
              <a:latin typeface="Calibri"/>
              <a:cs typeface="Calibri"/>
            </a:endParaRPr>
          </a:p>
          <a:p>
            <a:pPr algn="ctr"/>
            <a:endParaRPr lang="en-US" sz="2000" b="1" u="sng">
              <a:solidFill>
                <a:schemeClr val="accent2">
                  <a:lumMod val="49000"/>
                </a:schemeClr>
              </a:solidFill>
              <a:latin typeface="Calibri"/>
              <a:cs typeface="Calibri"/>
            </a:endParaRPr>
          </a:p>
          <a:p>
            <a:pPr algn="ctr"/>
            <a:r>
              <a:rPr lang="en-US" sz="2000" b="1">
                <a:latin typeface="Calibri"/>
                <a:cs typeface="Calibri"/>
              </a:rPr>
              <a:t>Has been operationally profitable for Two quarters.</a:t>
            </a:r>
            <a:endParaRPr lang="en-US" sz="2000" b="1" u="sng">
              <a:latin typeface="Calibri"/>
              <a:cs typeface="Calibri"/>
            </a:endParaRPr>
          </a:p>
          <a:p>
            <a:pPr algn="ctr"/>
            <a:endParaRPr lang="en-US" b="1">
              <a:latin typeface="Calibri"/>
              <a:cs typeface="Calibri"/>
            </a:endParaRPr>
          </a:p>
        </p:txBody>
      </p:sp>
      <p:pic>
        <p:nvPicPr>
          <p:cNvPr id="12" name="Picture 11" descr="business, growth, progress, statistics, up ">
            <a:extLst>
              <a:ext uri="{FF2B5EF4-FFF2-40B4-BE49-F238E27FC236}">
                <a16:creationId xmlns:a16="http://schemas.microsoft.com/office/drawing/2014/main" id="{CCFED22D-E939-6D97-95B8-85989DCDDB00}"/>
              </a:ext>
            </a:extLst>
          </p:cNvPr>
          <p:cNvPicPr>
            <a:picLocks noChangeAspect="1"/>
          </p:cNvPicPr>
          <p:nvPr/>
        </p:nvPicPr>
        <p:blipFill>
          <a:blip r:embed="rId4"/>
          <a:stretch>
            <a:fillRect/>
          </a:stretch>
        </p:blipFill>
        <p:spPr>
          <a:xfrm>
            <a:off x="5657850" y="781050"/>
            <a:ext cx="774700" cy="793750"/>
          </a:xfrm>
          <a:prstGeom prst="rect">
            <a:avLst/>
          </a:prstGeom>
        </p:spPr>
      </p:pic>
      <p:pic>
        <p:nvPicPr>
          <p:cNvPr id="13" name="Picture 12" descr="business, coin, money, payment, profits ">
            <a:extLst>
              <a:ext uri="{FF2B5EF4-FFF2-40B4-BE49-F238E27FC236}">
                <a16:creationId xmlns:a16="http://schemas.microsoft.com/office/drawing/2014/main" id="{A99F5DCB-6C25-68DB-DF85-902D553A3001}"/>
              </a:ext>
            </a:extLst>
          </p:cNvPr>
          <p:cNvPicPr>
            <a:picLocks noChangeAspect="1"/>
          </p:cNvPicPr>
          <p:nvPr/>
        </p:nvPicPr>
        <p:blipFill>
          <a:blip r:embed="rId5"/>
          <a:stretch>
            <a:fillRect/>
          </a:stretch>
        </p:blipFill>
        <p:spPr>
          <a:xfrm>
            <a:off x="9677400" y="730250"/>
            <a:ext cx="736600" cy="755650"/>
          </a:xfrm>
          <a:prstGeom prst="rect">
            <a:avLst/>
          </a:prstGeom>
        </p:spPr>
      </p:pic>
      <p:sp>
        <p:nvSpPr>
          <p:cNvPr id="14" name="TextBox 13">
            <a:extLst>
              <a:ext uri="{FF2B5EF4-FFF2-40B4-BE49-F238E27FC236}">
                <a16:creationId xmlns:a16="http://schemas.microsoft.com/office/drawing/2014/main" id="{A1B51CFD-AAE6-C913-E37C-E915D7D16130}"/>
              </a:ext>
            </a:extLst>
          </p:cNvPr>
          <p:cNvSpPr txBox="1"/>
          <p:nvPr/>
        </p:nvSpPr>
        <p:spPr>
          <a:xfrm>
            <a:off x="336549" y="4530955"/>
            <a:ext cx="3435350" cy="2246769"/>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sz="2000" b="1" u="sng">
                <a:solidFill>
                  <a:schemeClr val="accent2">
                    <a:lumMod val="49000"/>
                  </a:schemeClr>
                </a:solidFill>
                <a:latin typeface="Calibri"/>
                <a:cs typeface="Calibri"/>
              </a:rPr>
              <a:t>EXPANSION</a:t>
            </a:r>
            <a:endParaRPr lang="en-US" u="sng">
              <a:solidFill>
                <a:schemeClr val="accent2">
                  <a:lumMod val="49000"/>
                </a:schemeClr>
              </a:solidFill>
              <a:latin typeface="Tenorite"/>
              <a:cs typeface="Calibri"/>
            </a:endParaRPr>
          </a:p>
          <a:p>
            <a:pPr algn="ctr"/>
            <a:endParaRPr lang="en-US" sz="2000" b="1" u="sng">
              <a:solidFill>
                <a:schemeClr val="accent2">
                  <a:lumMod val="49000"/>
                </a:schemeClr>
              </a:solidFill>
              <a:latin typeface="Calibri"/>
              <a:cs typeface="Calibri"/>
            </a:endParaRPr>
          </a:p>
          <a:p>
            <a:pPr algn="ctr"/>
            <a:r>
              <a:rPr lang="en-US" sz="2000" b="1">
                <a:latin typeface="Calibri"/>
                <a:cs typeface="Calibri"/>
              </a:rPr>
              <a:t>Is Expanding into Non-Apparels, Beauty, International Brands &amp; D2C brands. </a:t>
            </a:r>
          </a:p>
          <a:p>
            <a:pPr algn="ctr"/>
            <a:endParaRPr lang="en-US" sz="2000" b="1">
              <a:latin typeface="Calibri"/>
              <a:cs typeface="Calibri"/>
            </a:endParaRPr>
          </a:p>
        </p:txBody>
      </p:sp>
      <p:sp>
        <p:nvSpPr>
          <p:cNvPr id="15" name="TextBox 14">
            <a:extLst>
              <a:ext uri="{FF2B5EF4-FFF2-40B4-BE49-F238E27FC236}">
                <a16:creationId xmlns:a16="http://schemas.microsoft.com/office/drawing/2014/main" id="{81EDC4B6-16E1-910B-4EDB-12C767C18CF4}"/>
              </a:ext>
            </a:extLst>
          </p:cNvPr>
          <p:cNvSpPr txBox="1"/>
          <p:nvPr/>
        </p:nvSpPr>
        <p:spPr>
          <a:xfrm>
            <a:off x="4190999" y="4510931"/>
            <a:ext cx="3689350" cy="2185214"/>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endParaRPr lang="en-US"/>
          </a:p>
          <a:p>
            <a:pPr algn="ctr"/>
            <a:r>
              <a:rPr lang="en-US" sz="2000" b="1" u="sng">
                <a:solidFill>
                  <a:schemeClr val="accent2">
                    <a:lumMod val="49000"/>
                  </a:schemeClr>
                </a:solidFill>
                <a:latin typeface="Calibri"/>
                <a:cs typeface="Calibri"/>
              </a:rPr>
              <a:t>CUSTOMER COHORTS</a:t>
            </a:r>
            <a:endParaRPr lang="en-US">
              <a:solidFill>
                <a:schemeClr val="accent2">
                  <a:lumMod val="49000"/>
                </a:schemeClr>
              </a:solidFill>
              <a:latin typeface="Tenorite"/>
              <a:cs typeface="Calibri"/>
            </a:endParaRPr>
          </a:p>
          <a:p>
            <a:pPr algn="ctr"/>
            <a:endParaRPr lang="en-US" b="1">
              <a:latin typeface="Calibri"/>
              <a:cs typeface="Calibri"/>
            </a:endParaRPr>
          </a:p>
          <a:p>
            <a:pPr algn="ctr"/>
            <a:r>
              <a:rPr lang="en-US" sz="2000" b="1">
                <a:latin typeface="Calibri"/>
                <a:cs typeface="Calibri"/>
              </a:rPr>
              <a:t>Is winning new customer cohorts, including Gen Z.</a:t>
            </a:r>
          </a:p>
          <a:p>
            <a:pPr algn="ctr"/>
            <a:endParaRPr lang="en-US" sz="2000" b="1">
              <a:latin typeface="Calibri"/>
              <a:cs typeface="Calibri"/>
            </a:endParaRPr>
          </a:p>
          <a:p>
            <a:pPr algn="ctr"/>
            <a:endParaRPr lang="en-US" sz="2000" b="1">
              <a:latin typeface="Calibri"/>
              <a:cs typeface="Calibri"/>
            </a:endParaRPr>
          </a:p>
        </p:txBody>
      </p:sp>
      <p:sp>
        <p:nvSpPr>
          <p:cNvPr id="16" name="TextBox 15">
            <a:extLst>
              <a:ext uri="{FF2B5EF4-FFF2-40B4-BE49-F238E27FC236}">
                <a16:creationId xmlns:a16="http://schemas.microsoft.com/office/drawing/2014/main" id="{D6D76361-B66F-42A5-909C-BE37FDCB167A}"/>
              </a:ext>
            </a:extLst>
          </p:cNvPr>
          <p:cNvSpPr txBox="1"/>
          <p:nvPr/>
        </p:nvSpPr>
        <p:spPr>
          <a:xfrm>
            <a:off x="8229598" y="4485530"/>
            <a:ext cx="3632200" cy="2229664"/>
          </a:xfrm>
          <a:prstGeom prst="rect">
            <a:avLst/>
          </a:prstGeom>
          <a:noFill/>
          <a:ln>
            <a:solidFill>
              <a:schemeClr val="tx2">
                <a:lumMod val="90000"/>
                <a:lumOff val="1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endParaRPr lang="en-US"/>
          </a:p>
          <a:p>
            <a:pPr algn="ctr"/>
            <a:r>
              <a:rPr lang="en-US" sz="2000" b="1" u="sng">
                <a:solidFill>
                  <a:schemeClr val="accent2">
                    <a:lumMod val="49000"/>
                  </a:schemeClr>
                </a:solidFill>
                <a:latin typeface="Calibri"/>
                <a:cs typeface="Calibri"/>
              </a:rPr>
              <a:t>GEOGRAPHICAL</a:t>
            </a:r>
            <a:endParaRPr lang="en-US"/>
          </a:p>
          <a:p>
            <a:pPr algn="ctr"/>
            <a:endParaRPr lang="en-US" b="1">
              <a:latin typeface="Calibri"/>
              <a:cs typeface="Calibri"/>
            </a:endParaRPr>
          </a:p>
          <a:p>
            <a:pPr algn="ctr"/>
            <a:r>
              <a:rPr lang="en-US" sz="2000" b="1">
                <a:latin typeface="Calibri"/>
                <a:cs typeface="Calibri"/>
              </a:rPr>
              <a:t>It also expanded as Geographically in Non-Metro cities.</a:t>
            </a:r>
            <a:endParaRPr lang="en-US" sz="2000">
              <a:latin typeface="Calibri"/>
              <a:cs typeface="Calibri"/>
            </a:endParaRPr>
          </a:p>
          <a:p>
            <a:pPr algn="ctr"/>
            <a:endParaRPr lang="en-US" sz="2000" b="1">
              <a:latin typeface="Calibri"/>
              <a:cs typeface="Calibri"/>
            </a:endParaRPr>
          </a:p>
        </p:txBody>
      </p:sp>
      <p:pic>
        <p:nvPicPr>
          <p:cNvPr id="17" name="Picture 16" descr="Expansion, game, puzzle, solution">
            <a:extLst>
              <a:ext uri="{FF2B5EF4-FFF2-40B4-BE49-F238E27FC236}">
                <a16:creationId xmlns:a16="http://schemas.microsoft.com/office/drawing/2014/main" id="{CD57DAF0-CD13-4624-367D-99E67A2158CD}"/>
              </a:ext>
            </a:extLst>
          </p:cNvPr>
          <p:cNvPicPr>
            <a:picLocks noChangeAspect="1"/>
          </p:cNvPicPr>
          <p:nvPr/>
        </p:nvPicPr>
        <p:blipFill>
          <a:blip r:embed="rId6"/>
          <a:stretch>
            <a:fillRect/>
          </a:stretch>
        </p:blipFill>
        <p:spPr>
          <a:xfrm>
            <a:off x="1625600" y="3613150"/>
            <a:ext cx="825500" cy="673100"/>
          </a:xfrm>
          <a:prstGeom prst="rect">
            <a:avLst/>
          </a:prstGeom>
          <a:ln w="57150">
            <a:solidFill>
              <a:schemeClr val="tx1">
                <a:lumMod val="95000"/>
                <a:lumOff val="5000"/>
              </a:schemeClr>
            </a:solidFill>
          </a:ln>
        </p:spPr>
      </p:pic>
      <p:pic>
        <p:nvPicPr>
          <p:cNvPr id="18" name="Picture 17" descr="geographical, gps, location, map, pointer, regional, territorial ">
            <a:extLst>
              <a:ext uri="{FF2B5EF4-FFF2-40B4-BE49-F238E27FC236}">
                <a16:creationId xmlns:a16="http://schemas.microsoft.com/office/drawing/2014/main" id="{11A87938-D715-272B-66F5-47BB3B4EA8C1}"/>
              </a:ext>
            </a:extLst>
          </p:cNvPr>
          <p:cNvPicPr>
            <a:picLocks noChangeAspect="1"/>
          </p:cNvPicPr>
          <p:nvPr/>
        </p:nvPicPr>
        <p:blipFill>
          <a:blip r:embed="rId7"/>
          <a:stretch>
            <a:fillRect/>
          </a:stretch>
        </p:blipFill>
        <p:spPr>
          <a:xfrm>
            <a:off x="9683750" y="3517900"/>
            <a:ext cx="730250" cy="723900"/>
          </a:xfrm>
          <a:prstGeom prst="rect">
            <a:avLst/>
          </a:prstGeom>
        </p:spPr>
      </p:pic>
      <p:pic>
        <p:nvPicPr>
          <p:cNvPr id="19" name="Picture 18" descr="cloud, sharing, people, team, connection, network, corporate ">
            <a:extLst>
              <a:ext uri="{FF2B5EF4-FFF2-40B4-BE49-F238E27FC236}">
                <a16:creationId xmlns:a16="http://schemas.microsoft.com/office/drawing/2014/main" id="{DE3F8B32-97FE-4979-488F-FF7010637531}"/>
              </a:ext>
            </a:extLst>
          </p:cNvPr>
          <p:cNvPicPr>
            <a:picLocks noChangeAspect="1"/>
          </p:cNvPicPr>
          <p:nvPr/>
        </p:nvPicPr>
        <p:blipFill>
          <a:blip r:embed="rId8"/>
          <a:stretch>
            <a:fillRect/>
          </a:stretch>
        </p:blipFill>
        <p:spPr>
          <a:xfrm>
            <a:off x="5715000" y="3517900"/>
            <a:ext cx="762000" cy="768350"/>
          </a:xfrm>
          <a:prstGeom prst="rect">
            <a:avLst/>
          </a:prstGeom>
        </p:spPr>
      </p:pic>
    </p:spTree>
    <p:extLst>
      <p:ext uri="{BB962C8B-B14F-4D97-AF65-F5344CB8AC3E}">
        <p14:creationId xmlns:p14="http://schemas.microsoft.com/office/powerpoint/2010/main" val="69329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C24FC45-A315-C281-CF18-FB7BB6C71D39}"/>
              </a:ext>
            </a:extLst>
          </p:cNvPr>
          <p:cNvSpPr txBox="1"/>
          <p:nvPr/>
        </p:nvSpPr>
        <p:spPr>
          <a:xfrm>
            <a:off x="349250" y="51971"/>
            <a:ext cx="11525250" cy="707886"/>
          </a:xfrm>
          <a:prstGeom prst="rect">
            <a:avLst/>
          </a:prstGeom>
          <a:noFill/>
          <a:ln>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b="1">
                <a:solidFill>
                  <a:srgbClr val="7030A0"/>
                </a:solidFill>
                <a:latin typeface="Calibri"/>
                <a:cs typeface="Calibri"/>
              </a:rPr>
              <a:t>MYNTRA REVENUE MODEL</a:t>
            </a:r>
            <a:endParaRPr lang="en-US" sz="4000" b="1">
              <a:solidFill>
                <a:srgbClr val="7030A0"/>
              </a:solidFill>
            </a:endParaRPr>
          </a:p>
        </p:txBody>
      </p:sp>
      <p:sp>
        <p:nvSpPr>
          <p:cNvPr id="15" name="Rectangle: Rounded Corners 14">
            <a:extLst>
              <a:ext uri="{FF2B5EF4-FFF2-40B4-BE49-F238E27FC236}">
                <a16:creationId xmlns:a16="http://schemas.microsoft.com/office/drawing/2014/main" id="{2F093861-0C47-0E31-9C6C-2BC216278F77}"/>
              </a:ext>
            </a:extLst>
          </p:cNvPr>
          <p:cNvSpPr/>
          <p:nvPr/>
        </p:nvSpPr>
        <p:spPr>
          <a:xfrm>
            <a:off x="349250" y="800100"/>
            <a:ext cx="2362200" cy="914400"/>
          </a:xfrm>
          <a:prstGeom prst="round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2">
                    <a:lumMod val="90000"/>
                    <a:lumOff val="10000"/>
                  </a:schemeClr>
                </a:solidFill>
                <a:latin typeface="Calibri"/>
                <a:cs typeface="Calibri"/>
              </a:rPr>
              <a:t>DIRECT SALES MODEL</a:t>
            </a:r>
          </a:p>
        </p:txBody>
      </p:sp>
      <p:sp>
        <p:nvSpPr>
          <p:cNvPr id="18" name="Rectangle: Rounded Corners 17">
            <a:extLst>
              <a:ext uri="{FF2B5EF4-FFF2-40B4-BE49-F238E27FC236}">
                <a16:creationId xmlns:a16="http://schemas.microsoft.com/office/drawing/2014/main" id="{A87D515C-B218-75E1-89CB-054F37DA744E}"/>
              </a:ext>
            </a:extLst>
          </p:cNvPr>
          <p:cNvSpPr/>
          <p:nvPr/>
        </p:nvSpPr>
        <p:spPr>
          <a:xfrm>
            <a:off x="1282700" y="1892300"/>
            <a:ext cx="2362200" cy="914400"/>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2">
                    <a:lumMod val="90000"/>
                    <a:lumOff val="10000"/>
                  </a:schemeClr>
                </a:solidFill>
                <a:latin typeface="Calibri"/>
                <a:cs typeface="Calibri"/>
              </a:rPr>
              <a:t>MARKETPLACE MODEL</a:t>
            </a:r>
          </a:p>
        </p:txBody>
      </p:sp>
      <p:sp>
        <p:nvSpPr>
          <p:cNvPr id="19" name="Rectangle: Rounded Corners 18">
            <a:extLst>
              <a:ext uri="{FF2B5EF4-FFF2-40B4-BE49-F238E27FC236}">
                <a16:creationId xmlns:a16="http://schemas.microsoft.com/office/drawing/2014/main" id="{44FA4D93-C761-8CCF-5807-D864CE04CF13}"/>
              </a:ext>
            </a:extLst>
          </p:cNvPr>
          <p:cNvSpPr/>
          <p:nvPr/>
        </p:nvSpPr>
        <p:spPr>
          <a:xfrm>
            <a:off x="2463800" y="3124200"/>
            <a:ext cx="2362200" cy="914400"/>
          </a:xfrm>
          <a:prstGeom prst="roundRect">
            <a:avLst/>
          </a:prstGeom>
          <a:solidFill>
            <a:schemeClr val="tx2">
              <a:lumMod val="50000"/>
              <a:lumOff val="5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2"/>
                </a:solidFill>
                <a:latin typeface="Calibri"/>
                <a:cs typeface="Calibri"/>
              </a:rPr>
              <a:t>SUBSCRIPTION MODEL</a:t>
            </a:r>
            <a:endParaRPr lang="en-US">
              <a:solidFill>
                <a:schemeClr val="tx2"/>
              </a:solidFill>
            </a:endParaRPr>
          </a:p>
        </p:txBody>
      </p:sp>
      <p:sp>
        <p:nvSpPr>
          <p:cNvPr id="20" name="Rectangle: Rounded Corners 19">
            <a:extLst>
              <a:ext uri="{FF2B5EF4-FFF2-40B4-BE49-F238E27FC236}">
                <a16:creationId xmlns:a16="http://schemas.microsoft.com/office/drawing/2014/main" id="{891B6001-773F-5E78-8090-9DD5AA82574E}"/>
              </a:ext>
            </a:extLst>
          </p:cNvPr>
          <p:cNvSpPr/>
          <p:nvPr/>
        </p:nvSpPr>
        <p:spPr>
          <a:xfrm>
            <a:off x="3644900" y="4368800"/>
            <a:ext cx="2362200" cy="914400"/>
          </a:xfrm>
          <a:prstGeom prst="roundRect">
            <a:avLst/>
          </a:prstGeom>
          <a:solidFill>
            <a:schemeClr val="tx2">
              <a:lumMod val="75000"/>
              <a:lumOff val="2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2">
                    <a:lumMod val="10000"/>
                    <a:lumOff val="90000"/>
                  </a:schemeClr>
                </a:solidFill>
                <a:latin typeface="Calibri"/>
                <a:cs typeface="Calibri"/>
              </a:rPr>
              <a:t>ADVERTISING REVENUE</a:t>
            </a:r>
          </a:p>
        </p:txBody>
      </p:sp>
      <p:sp>
        <p:nvSpPr>
          <p:cNvPr id="21" name="Rectangle: Rounded Corners 20">
            <a:extLst>
              <a:ext uri="{FF2B5EF4-FFF2-40B4-BE49-F238E27FC236}">
                <a16:creationId xmlns:a16="http://schemas.microsoft.com/office/drawing/2014/main" id="{617C88C1-3D29-E21F-D6CE-ABD8FC4E0D9F}"/>
              </a:ext>
            </a:extLst>
          </p:cNvPr>
          <p:cNvSpPr/>
          <p:nvPr/>
        </p:nvSpPr>
        <p:spPr>
          <a:xfrm>
            <a:off x="4540250" y="5791200"/>
            <a:ext cx="2266950" cy="895350"/>
          </a:xfrm>
          <a:prstGeom prst="roundRect">
            <a:avLst/>
          </a:prstGeom>
          <a:solidFill>
            <a:schemeClr val="tx2">
              <a:lumMod val="90000"/>
              <a:lumOff val="1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FFFFFF"/>
                </a:solidFill>
                <a:latin typeface="Calibri"/>
                <a:cs typeface="Calibri"/>
              </a:rPr>
              <a:t>AFFILIATE MARKETING</a:t>
            </a:r>
            <a:endParaRPr lang="en-US"/>
          </a:p>
        </p:txBody>
      </p:sp>
      <p:sp>
        <p:nvSpPr>
          <p:cNvPr id="22" name="Arrow: Right 21">
            <a:extLst>
              <a:ext uri="{FF2B5EF4-FFF2-40B4-BE49-F238E27FC236}">
                <a16:creationId xmlns:a16="http://schemas.microsoft.com/office/drawing/2014/main" id="{5AB63BF8-473D-AD2E-9057-C50F926DDFEC}"/>
              </a:ext>
            </a:extLst>
          </p:cNvPr>
          <p:cNvSpPr/>
          <p:nvPr/>
        </p:nvSpPr>
        <p:spPr>
          <a:xfrm>
            <a:off x="2711450" y="1073149"/>
            <a:ext cx="889000" cy="368300"/>
          </a:xfrm>
          <a:prstGeom prst="rightArrow">
            <a:avLst/>
          </a:prstGeom>
          <a:solidFill>
            <a:schemeClr val="tx2">
              <a:lumMod val="90000"/>
              <a:lumOff val="1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7D854B1-BE50-F1D5-7E3C-B565BA4C904A}"/>
              </a:ext>
            </a:extLst>
          </p:cNvPr>
          <p:cNvSpPr/>
          <p:nvPr/>
        </p:nvSpPr>
        <p:spPr>
          <a:xfrm>
            <a:off x="3644899" y="2165348"/>
            <a:ext cx="889000" cy="368300"/>
          </a:xfrm>
          <a:prstGeom prst="rightArrow">
            <a:avLst/>
          </a:prstGeom>
          <a:solidFill>
            <a:schemeClr val="tx2">
              <a:lumMod val="75000"/>
              <a:lumOff val="2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622B0D0-6C36-0127-DF7A-C8FBF2184C05}"/>
              </a:ext>
            </a:extLst>
          </p:cNvPr>
          <p:cNvSpPr/>
          <p:nvPr/>
        </p:nvSpPr>
        <p:spPr>
          <a:xfrm>
            <a:off x="4825999" y="3397248"/>
            <a:ext cx="889000" cy="368300"/>
          </a:xfrm>
          <a:prstGeom prst="rightArrow">
            <a:avLst/>
          </a:prstGeom>
          <a:solidFill>
            <a:schemeClr val="tx2">
              <a:lumMod val="50000"/>
              <a:lumOff val="5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897CE45-9117-90DB-B2EF-94CF1B1514E2}"/>
              </a:ext>
            </a:extLst>
          </p:cNvPr>
          <p:cNvSpPr/>
          <p:nvPr/>
        </p:nvSpPr>
        <p:spPr>
          <a:xfrm>
            <a:off x="6007099" y="4641848"/>
            <a:ext cx="889000" cy="368300"/>
          </a:xfrm>
          <a:prstGeom prst="rightArrow">
            <a:avLst/>
          </a:prstGeom>
          <a:solidFill>
            <a:schemeClr val="tx2">
              <a:lumMod val="25000"/>
              <a:lumOff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DD0A74B7-DD7F-16FB-F258-EC477185E81C}"/>
              </a:ext>
            </a:extLst>
          </p:cNvPr>
          <p:cNvSpPr/>
          <p:nvPr/>
        </p:nvSpPr>
        <p:spPr>
          <a:xfrm>
            <a:off x="6807199" y="6057898"/>
            <a:ext cx="889000" cy="368300"/>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C53E041-8460-578E-22AF-C074108B3B3D}"/>
              </a:ext>
            </a:extLst>
          </p:cNvPr>
          <p:cNvSpPr txBox="1"/>
          <p:nvPr/>
        </p:nvSpPr>
        <p:spPr>
          <a:xfrm>
            <a:off x="3898900" y="655251"/>
            <a:ext cx="6172200"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AutoNum type="arabicPeriod"/>
            </a:pPr>
            <a:endParaRPr lang="en-US"/>
          </a:p>
          <a:p>
            <a:pPr marL="342900" indent="-342900">
              <a:buAutoNum type="arabicPeriod"/>
            </a:pPr>
            <a:r>
              <a:rPr lang="en-US"/>
              <a:t>Profits from selling Fashion &amp; Life-style products Directly to customers through its online platform.</a:t>
            </a:r>
          </a:p>
          <a:p>
            <a:pPr marL="342900" indent="-342900">
              <a:buAutoNum type="arabicPeriod"/>
            </a:pPr>
            <a:endParaRPr lang="en-US"/>
          </a:p>
        </p:txBody>
      </p:sp>
      <p:sp>
        <p:nvSpPr>
          <p:cNvPr id="32" name="TextBox 31">
            <a:extLst>
              <a:ext uri="{FF2B5EF4-FFF2-40B4-BE49-F238E27FC236}">
                <a16:creationId xmlns:a16="http://schemas.microsoft.com/office/drawing/2014/main" id="{C1AD30E9-A08B-DC2E-7145-CBD6677733E4}"/>
              </a:ext>
            </a:extLst>
          </p:cNvPr>
          <p:cNvSpPr txBox="1"/>
          <p:nvPr/>
        </p:nvSpPr>
        <p:spPr>
          <a:xfrm>
            <a:off x="4826000" y="1972340"/>
            <a:ext cx="6614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Commissions from Third-party sellers for allowing to list their products, as it operates as marketplace.</a:t>
            </a:r>
          </a:p>
        </p:txBody>
      </p:sp>
      <p:sp>
        <p:nvSpPr>
          <p:cNvPr id="33" name="TextBox 32">
            <a:extLst>
              <a:ext uri="{FF2B5EF4-FFF2-40B4-BE49-F238E27FC236}">
                <a16:creationId xmlns:a16="http://schemas.microsoft.com/office/drawing/2014/main" id="{4010317E-0821-1ADC-D13C-EE682A2D10E7}"/>
              </a:ext>
            </a:extLst>
          </p:cNvPr>
          <p:cNvSpPr txBox="1"/>
          <p:nvPr/>
        </p:nvSpPr>
        <p:spPr>
          <a:xfrm>
            <a:off x="5975350" y="3143250"/>
            <a:ext cx="6064250" cy="916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Subscription fees by offering Membership &amp; Loyalty services (e.g. Myntra Insider) like Discounts, early access to sales or exclusive collections.</a:t>
            </a:r>
          </a:p>
        </p:txBody>
      </p:sp>
      <p:sp>
        <p:nvSpPr>
          <p:cNvPr id="34" name="TextBox 33">
            <a:extLst>
              <a:ext uri="{FF2B5EF4-FFF2-40B4-BE49-F238E27FC236}">
                <a16:creationId xmlns:a16="http://schemas.microsoft.com/office/drawing/2014/main" id="{DB460647-8D9D-0F6F-FAD1-2AC35FFD8A8B}"/>
              </a:ext>
            </a:extLst>
          </p:cNvPr>
          <p:cNvSpPr txBox="1"/>
          <p:nvPr/>
        </p:nvSpPr>
        <p:spPr>
          <a:xfrm>
            <a:off x="6978650" y="4381499"/>
            <a:ext cx="5181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a:ea typeface="+mn-lt"/>
                <a:cs typeface="+mn-lt"/>
              </a:rPr>
              <a:t>4. Brands' fees for granting access to its platform for tailored advertisements and promotional placements like private labels.</a:t>
            </a:r>
            <a:endParaRPr lang="en-US"/>
          </a:p>
        </p:txBody>
      </p:sp>
      <p:sp>
        <p:nvSpPr>
          <p:cNvPr id="35" name="TextBox 34">
            <a:extLst>
              <a:ext uri="{FF2B5EF4-FFF2-40B4-BE49-F238E27FC236}">
                <a16:creationId xmlns:a16="http://schemas.microsoft.com/office/drawing/2014/main" id="{98FF09FB-A34F-A92A-589D-4F22B75231FA}"/>
              </a:ext>
            </a:extLst>
          </p:cNvPr>
          <p:cNvSpPr txBox="1"/>
          <p:nvPr/>
        </p:nvSpPr>
        <p:spPr>
          <a:xfrm>
            <a:off x="7715250" y="5607050"/>
            <a:ext cx="4457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 </a:t>
            </a:r>
            <a:r>
              <a:rPr lang="en-US">
                <a:ea typeface="+mn-lt"/>
                <a:cs typeface="+mn-lt"/>
              </a:rPr>
              <a:t>commission on sales generated through affiliate links by collaborating with bloggers and influencers to promote products.</a:t>
            </a:r>
            <a:endParaRPr lang="en-US"/>
          </a:p>
        </p:txBody>
      </p:sp>
      <p:pic>
        <p:nvPicPr>
          <p:cNvPr id="36" name="Picture 35" descr="cost, distribution, investment, revenue, sharing, structure ">
            <a:extLst>
              <a:ext uri="{FF2B5EF4-FFF2-40B4-BE49-F238E27FC236}">
                <a16:creationId xmlns:a16="http://schemas.microsoft.com/office/drawing/2014/main" id="{FF5BCC7E-EE02-A9AB-0425-4F198DF241F3}"/>
              </a:ext>
            </a:extLst>
          </p:cNvPr>
          <p:cNvPicPr>
            <a:picLocks noChangeAspect="1"/>
          </p:cNvPicPr>
          <p:nvPr/>
        </p:nvPicPr>
        <p:blipFill>
          <a:blip r:embed="rId2"/>
          <a:stretch>
            <a:fillRect/>
          </a:stretch>
        </p:blipFill>
        <p:spPr>
          <a:xfrm>
            <a:off x="349250" y="4476750"/>
            <a:ext cx="2108200" cy="2209800"/>
          </a:xfrm>
          <a:prstGeom prst="rect">
            <a:avLst/>
          </a:prstGeom>
        </p:spPr>
      </p:pic>
    </p:spTree>
    <p:extLst>
      <p:ext uri="{BB962C8B-B14F-4D97-AF65-F5344CB8AC3E}">
        <p14:creationId xmlns:p14="http://schemas.microsoft.com/office/powerpoint/2010/main" val="86617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C5"/>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yntra FY23: Loss Surges 31% To INR 782 Cr, Clocks Sales Of INR 4,375 Cr">
            <a:extLst>
              <a:ext uri="{FF2B5EF4-FFF2-40B4-BE49-F238E27FC236}">
                <a16:creationId xmlns:a16="http://schemas.microsoft.com/office/drawing/2014/main" id="{B4B75247-3207-A2F7-8B01-D23BE54B54E1}"/>
              </a:ext>
            </a:extLst>
          </p:cNvPr>
          <p:cNvPicPr>
            <a:picLocks noChangeAspect="1"/>
          </p:cNvPicPr>
          <p:nvPr/>
        </p:nvPicPr>
        <p:blipFill>
          <a:blip r:embed="rId2"/>
          <a:stretch>
            <a:fillRect/>
          </a:stretch>
        </p:blipFill>
        <p:spPr>
          <a:xfrm>
            <a:off x="6533103" y="-2767"/>
            <a:ext cx="5657222" cy="6754675"/>
          </a:xfrm>
          <a:prstGeom prst="rect">
            <a:avLst/>
          </a:prstGeom>
        </p:spPr>
      </p:pic>
      <p:sp>
        <p:nvSpPr>
          <p:cNvPr id="8" name="TextBox 7">
            <a:extLst>
              <a:ext uri="{FF2B5EF4-FFF2-40B4-BE49-F238E27FC236}">
                <a16:creationId xmlns:a16="http://schemas.microsoft.com/office/drawing/2014/main" id="{C13C7DA4-0FB9-14A5-2D08-B0333C6A8078}"/>
              </a:ext>
            </a:extLst>
          </p:cNvPr>
          <p:cNvSpPr txBox="1"/>
          <p:nvPr/>
        </p:nvSpPr>
        <p:spPr>
          <a:xfrm>
            <a:off x="129358" y="409815"/>
            <a:ext cx="6227890" cy="646331"/>
          </a:xfrm>
          <a:prstGeom prst="rect">
            <a:avLst/>
          </a:prstGeom>
          <a:noFill/>
          <a:ln w="28575">
            <a:solidFill>
              <a:schemeClr val="accent5">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b="1">
                <a:solidFill>
                  <a:srgbClr val="7030A0"/>
                </a:solidFill>
                <a:latin typeface="Calibri"/>
                <a:cs typeface="Calibri"/>
              </a:rPr>
              <a:t>REVENUE REPORT of FY-2023</a:t>
            </a:r>
          </a:p>
        </p:txBody>
      </p:sp>
      <p:sp>
        <p:nvSpPr>
          <p:cNvPr id="11" name="TextBox 10">
            <a:extLst>
              <a:ext uri="{FF2B5EF4-FFF2-40B4-BE49-F238E27FC236}">
                <a16:creationId xmlns:a16="http://schemas.microsoft.com/office/drawing/2014/main" id="{9B8F18FF-F1C0-354F-790C-45D6255FD7E9}"/>
              </a:ext>
            </a:extLst>
          </p:cNvPr>
          <p:cNvSpPr txBox="1"/>
          <p:nvPr/>
        </p:nvSpPr>
        <p:spPr>
          <a:xfrm>
            <a:off x="768895" y="1345693"/>
            <a:ext cx="560441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endParaRPr lang="en-US"/>
          </a:p>
          <a:p>
            <a:endParaRPr lang="en-US"/>
          </a:p>
          <a:p>
            <a:r>
              <a:rPr lang="en-US" b="1"/>
              <a:t>Annual Revenue: Nearly Rs.4,510cr as on Mar 31,2023.</a:t>
            </a:r>
          </a:p>
          <a:p>
            <a:endParaRPr lang="en-US" b="1"/>
          </a:p>
          <a:p>
            <a:endParaRPr lang="en-US" b="1"/>
          </a:p>
          <a:p>
            <a:r>
              <a:rPr lang="en-US" b="1"/>
              <a:t>Advertising Expenses : Spent about Rs.1,759cr on Advertising.</a:t>
            </a:r>
          </a:p>
          <a:p>
            <a:endParaRPr lang="en-US" b="1"/>
          </a:p>
          <a:p>
            <a:r>
              <a:rPr lang="en-US" b="1"/>
              <a:t>Employee Benefit: Expenses made for employee benefit for about Rs.631.8cr.</a:t>
            </a:r>
          </a:p>
          <a:p>
            <a:endParaRPr lang="en-US" b="1"/>
          </a:p>
          <a:p>
            <a:r>
              <a:rPr lang="en-US" b="1"/>
              <a:t>Total expenses: Expenses totally made in 2023 is Rs.5,290.1cr.</a:t>
            </a:r>
          </a:p>
          <a:p>
            <a:endParaRPr lang="en-US" b="1"/>
          </a:p>
          <a:p>
            <a:r>
              <a:rPr lang="en-US" b="1"/>
              <a:t>Net position: About Rs.782.4cr occurred as net loss in FY-2023.</a:t>
            </a:r>
          </a:p>
          <a:p>
            <a:endParaRPr lang="en-US" b="1"/>
          </a:p>
          <a:p>
            <a:pPr marL="342900" indent="-342900">
              <a:buAutoNum type="arabicPeriod"/>
            </a:pPr>
            <a:endParaRPr lang="en-US"/>
          </a:p>
        </p:txBody>
      </p:sp>
      <p:pic>
        <p:nvPicPr>
          <p:cNvPr id="12" name="Picture 11" descr="dividend, calendar, annual, monthly, revenue ">
            <a:extLst>
              <a:ext uri="{FF2B5EF4-FFF2-40B4-BE49-F238E27FC236}">
                <a16:creationId xmlns:a16="http://schemas.microsoft.com/office/drawing/2014/main" id="{16475EAC-40EF-B5C6-A9C4-9A693A16779F}"/>
              </a:ext>
            </a:extLst>
          </p:cNvPr>
          <p:cNvPicPr>
            <a:picLocks noChangeAspect="1"/>
          </p:cNvPicPr>
          <p:nvPr/>
        </p:nvPicPr>
        <p:blipFill>
          <a:blip r:embed="rId3"/>
          <a:stretch>
            <a:fillRect/>
          </a:stretch>
        </p:blipFill>
        <p:spPr>
          <a:xfrm>
            <a:off x="164123" y="1851409"/>
            <a:ext cx="609600" cy="609600"/>
          </a:xfrm>
          <a:prstGeom prst="rect">
            <a:avLst/>
          </a:prstGeom>
        </p:spPr>
      </p:pic>
      <p:pic>
        <p:nvPicPr>
          <p:cNvPr id="13" name="Picture 12" descr="target, goal, marketing, advertising ">
            <a:extLst>
              <a:ext uri="{FF2B5EF4-FFF2-40B4-BE49-F238E27FC236}">
                <a16:creationId xmlns:a16="http://schemas.microsoft.com/office/drawing/2014/main" id="{0C586D90-75CF-FB0D-7D30-66634EC1EB87}"/>
              </a:ext>
            </a:extLst>
          </p:cNvPr>
          <p:cNvPicPr>
            <a:picLocks noChangeAspect="1"/>
          </p:cNvPicPr>
          <p:nvPr/>
        </p:nvPicPr>
        <p:blipFill>
          <a:blip r:embed="rId4"/>
          <a:stretch>
            <a:fillRect/>
          </a:stretch>
        </p:blipFill>
        <p:spPr>
          <a:xfrm>
            <a:off x="164123" y="2764134"/>
            <a:ext cx="609600" cy="609600"/>
          </a:xfrm>
          <a:prstGeom prst="rect">
            <a:avLst/>
          </a:prstGeom>
        </p:spPr>
      </p:pic>
      <p:pic>
        <p:nvPicPr>
          <p:cNvPr id="14" name="Picture 13" descr="favorite, growth, employee, business, analysis, graph, star ">
            <a:extLst>
              <a:ext uri="{FF2B5EF4-FFF2-40B4-BE49-F238E27FC236}">
                <a16:creationId xmlns:a16="http://schemas.microsoft.com/office/drawing/2014/main" id="{BCAB996E-114C-5901-96EF-FFEB0FB61224}"/>
              </a:ext>
            </a:extLst>
          </p:cNvPr>
          <p:cNvPicPr>
            <a:picLocks noChangeAspect="1"/>
          </p:cNvPicPr>
          <p:nvPr/>
        </p:nvPicPr>
        <p:blipFill>
          <a:blip r:embed="rId5"/>
          <a:stretch>
            <a:fillRect/>
          </a:stretch>
        </p:blipFill>
        <p:spPr>
          <a:xfrm>
            <a:off x="164123" y="3576376"/>
            <a:ext cx="609600" cy="609600"/>
          </a:xfrm>
          <a:prstGeom prst="rect">
            <a:avLst/>
          </a:prstGeom>
        </p:spPr>
      </p:pic>
      <p:pic>
        <p:nvPicPr>
          <p:cNvPr id="15" name="Picture 14" descr="bill, expenses, invoice, receipt, internet bill ">
            <a:extLst>
              <a:ext uri="{FF2B5EF4-FFF2-40B4-BE49-F238E27FC236}">
                <a16:creationId xmlns:a16="http://schemas.microsoft.com/office/drawing/2014/main" id="{AC361F39-6FB3-39D8-4556-E48D59D88B55}"/>
              </a:ext>
            </a:extLst>
          </p:cNvPr>
          <p:cNvPicPr>
            <a:picLocks noChangeAspect="1"/>
          </p:cNvPicPr>
          <p:nvPr/>
        </p:nvPicPr>
        <p:blipFill>
          <a:blip r:embed="rId6"/>
          <a:stretch>
            <a:fillRect/>
          </a:stretch>
        </p:blipFill>
        <p:spPr>
          <a:xfrm>
            <a:off x="164123" y="4430486"/>
            <a:ext cx="609600" cy="609600"/>
          </a:xfrm>
          <a:prstGeom prst="rect">
            <a:avLst/>
          </a:prstGeom>
        </p:spPr>
      </p:pic>
      <p:pic>
        <p:nvPicPr>
          <p:cNvPr id="16" name="Picture 15" descr="business, growth, income, net, profit ">
            <a:extLst>
              <a:ext uri="{FF2B5EF4-FFF2-40B4-BE49-F238E27FC236}">
                <a16:creationId xmlns:a16="http://schemas.microsoft.com/office/drawing/2014/main" id="{9C729F25-FEAC-237C-A2CA-932BD5EE49E1}"/>
              </a:ext>
            </a:extLst>
          </p:cNvPr>
          <p:cNvPicPr>
            <a:picLocks noChangeAspect="1"/>
          </p:cNvPicPr>
          <p:nvPr/>
        </p:nvPicPr>
        <p:blipFill>
          <a:blip r:embed="rId7"/>
          <a:stretch>
            <a:fillRect/>
          </a:stretch>
        </p:blipFill>
        <p:spPr>
          <a:xfrm>
            <a:off x="164123" y="5301343"/>
            <a:ext cx="609600" cy="609600"/>
          </a:xfrm>
          <a:prstGeom prst="rect">
            <a:avLst/>
          </a:prstGeom>
        </p:spPr>
      </p:pic>
    </p:spTree>
    <p:extLst>
      <p:ext uri="{BB962C8B-B14F-4D97-AF65-F5344CB8AC3E}">
        <p14:creationId xmlns:p14="http://schemas.microsoft.com/office/powerpoint/2010/main" val="512892685"/>
      </p:ext>
    </p:extLst>
  </p:cSld>
  <p:clrMapOvr>
    <a:masterClrMapping/>
  </p:clrMapOvr>
</p:sld>
</file>

<file path=ppt/theme/theme1.xml><?xml version="1.0" encoding="utf-8"?>
<a:theme xmlns:a="http://schemas.openxmlformats.org/drawingml/2006/main" name="MadridVTI">
  <a:themeElements>
    <a:clrScheme name="AnalogousFromLightSeed_2SEEDS">
      <a:dk1>
        <a:srgbClr val="000000"/>
      </a:dk1>
      <a:lt1>
        <a:srgbClr val="FFFFFF"/>
      </a:lt1>
      <a:dk2>
        <a:srgbClr val="22363C"/>
      </a:dk2>
      <a:lt2>
        <a:srgbClr val="E2E6E8"/>
      </a:lt2>
      <a:accent1>
        <a:srgbClr val="BF8E7A"/>
      </a:accent1>
      <a:accent2>
        <a:srgbClr val="CA9299"/>
      </a:accent2>
      <a:accent3>
        <a:srgbClr val="B1A27D"/>
      </a:accent3>
      <a:accent4>
        <a:srgbClr val="70AEA2"/>
      </a:accent4>
      <a:accent5>
        <a:srgbClr val="73ABBB"/>
      </a:accent5>
      <a:accent6>
        <a:srgbClr val="7A93BF"/>
      </a:accent6>
      <a:hlink>
        <a:srgbClr val="5E899C"/>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2400</Words>
  <Application>Microsoft Office PowerPoint</Application>
  <PresentationFormat>Widescreen</PresentationFormat>
  <Paragraphs>503</Paragraphs>
  <Slides>29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Calibri</vt:lpstr>
      <vt:lpstr>Lato Light</vt:lpstr>
      <vt:lpstr>Open Sans</vt:lpstr>
      <vt:lpstr>Poppins</vt:lpstr>
      <vt:lpstr>Poppins Medium</vt:lpstr>
      <vt:lpstr>Roboto Medium</vt:lpstr>
      <vt:lpstr>Seaford Display</vt:lpstr>
      <vt:lpstr>System Font Regular</vt:lpstr>
      <vt:lpstr>Tenorite</vt:lpstr>
      <vt:lpstr>Times New Roman</vt:lpstr>
      <vt:lpstr>Wingdings</vt:lpstr>
      <vt:lpstr>MadridVTI</vt:lpstr>
      <vt:lpstr>MYNTRA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RM SreeSavitha</cp:lastModifiedBy>
  <cp:revision>189</cp:revision>
  <dcterms:created xsi:type="dcterms:W3CDTF">2024-10-26T14:23:03Z</dcterms:created>
  <dcterms:modified xsi:type="dcterms:W3CDTF">2024-11-17T16:53:19Z</dcterms:modified>
</cp:coreProperties>
</file>